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7" r:id="rId5"/>
  </p:sldMasterIdLst>
  <p:notesMasterIdLst>
    <p:notesMasterId r:id="rId29"/>
  </p:notesMasterIdLst>
  <p:handoutMasterIdLst>
    <p:handoutMasterId r:id="rId30"/>
  </p:handoutMasterIdLst>
  <p:sldIdLst>
    <p:sldId id="259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60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40" r:id="rId27"/>
    <p:sldId id="339" r:id="rId28"/>
  </p:sldIdLst>
  <p:sldSz cx="12192000" cy="6858000"/>
  <p:notesSz cx="4511675" cy="6742113"/>
  <p:custDataLst>
    <p:tags r:id="rId31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C79"/>
    <a:srgbClr val="0FCB91"/>
    <a:srgbClr val="84F8DA"/>
    <a:srgbClr val="F08010"/>
    <a:srgbClr val="F5A95D"/>
    <a:srgbClr val="64D5FF"/>
    <a:srgbClr val="1B1B1B"/>
    <a:srgbClr val="FB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ys stil 2 – uthev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Middels stil 3 –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168"/>
  </p:normalViewPr>
  <p:slideViewPr>
    <p:cSldViewPr snapToGrid="0" snapToObjects="1">
      <p:cViewPr varScale="1">
        <p:scale>
          <a:sx n="76" d="100"/>
          <a:sy n="76" d="100"/>
        </p:scale>
        <p:origin x="204" y="96"/>
      </p:cViewPr>
      <p:guideLst/>
    </p:cSldViewPr>
  </p:slideViewPr>
  <p:outlineViewPr>
    <p:cViewPr>
      <p:scale>
        <a:sx n="33" d="100"/>
        <a:sy n="33" d="100"/>
      </p:scale>
      <p:origin x="0" y="-156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41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55059" cy="338277"/>
          </a:xfrm>
          <a:prstGeom prst="rect">
            <a:avLst/>
          </a:prstGeom>
        </p:spPr>
        <p:txBody>
          <a:bodyPr vert="horz" lIns="61932" tIns="30966" rIns="61932" bIns="30966" rtlCol="0"/>
          <a:lstStyle>
            <a:lvl1pPr algn="l">
              <a:defRPr sz="8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555572" y="0"/>
            <a:ext cx="1955059" cy="338277"/>
          </a:xfrm>
          <a:prstGeom prst="rect">
            <a:avLst/>
          </a:prstGeom>
        </p:spPr>
        <p:txBody>
          <a:bodyPr vert="horz" lIns="61932" tIns="30966" rIns="61932" bIns="30966" rtlCol="0"/>
          <a:lstStyle>
            <a:lvl1pPr algn="r">
              <a:defRPr sz="800"/>
            </a:lvl1pPr>
          </a:lstStyle>
          <a:p>
            <a:fld id="{47DCE31A-00DF-4854-AF7C-0DEF96E1C62C}" type="datetimeFigureOut">
              <a:rPr lang="nb-NO" smtClean="0"/>
              <a:t>16.12.2021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03839"/>
            <a:ext cx="1955059" cy="338276"/>
          </a:xfrm>
          <a:prstGeom prst="rect">
            <a:avLst/>
          </a:prstGeom>
        </p:spPr>
        <p:txBody>
          <a:bodyPr vert="horz" lIns="61932" tIns="30966" rIns="61932" bIns="30966" rtlCol="0" anchor="b"/>
          <a:lstStyle>
            <a:lvl1pPr algn="l">
              <a:defRPr sz="8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555572" y="6403839"/>
            <a:ext cx="1955059" cy="338276"/>
          </a:xfrm>
          <a:prstGeom prst="rect">
            <a:avLst/>
          </a:prstGeom>
        </p:spPr>
        <p:txBody>
          <a:bodyPr vert="horz" lIns="61932" tIns="30966" rIns="61932" bIns="30966" rtlCol="0" anchor="b"/>
          <a:lstStyle>
            <a:lvl1pPr algn="r">
              <a:defRPr sz="800"/>
            </a:lvl1pPr>
          </a:lstStyle>
          <a:p>
            <a:fld id="{B43F2380-FCF1-4E99-BBE9-5D3C803892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228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55059" cy="338277"/>
          </a:xfrm>
          <a:prstGeom prst="rect">
            <a:avLst/>
          </a:prstGeom>
        </p:spPr>
        <p:txBody>
          <a:bodyPr vert="horz" lIns="61932" tIns="30966" rIns="61932" bIns="30966" rtlCol="0"/>
          <a:lstStyle>
            <a:lvl1pPr algn="l">
              <a:defRPr sz="8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555572" y="0"/>
            <a:ext cx="1955059" cy="338277"/>
          </a:xfrm>
          <a:prstGeom prst="rect">
            <a:avLst/>
          </a:prstGeom>
        </p:spPr>
        <p:txBody>
          <a:bodyPr vert="horz" lIns="61932" tIns="30966" rIns="61932" bIns="30966" rtlCol="0"/>
          <a:lstStyle>
            <a:lvl1pPr algn="r">
              <a:defRPr sz="800"/>
            </a:lvl1pPr>
          </a:lstStyle>
          <a:p>
            <a:fld id="{2733DB4E-E6CC-4541-B8D3-52528C940343}" type="datetimeFigureOut">
              <a:rPr lang="nb-NO" smtClean="0"/>
              <a:t>16.12.2021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" y="842963"/>
            <a:ext cx="4041775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932" tIns="30966" rIns="61932" bIns="30966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1168" y="3244643"/>
            <a:ext cx="3609340" cy="2654707"/>
          </a:xfrm>
          <a:prstGeom prst="rect">
            <a:avLst/>
          </a:prstGeom>
        </p:spPr>
        <p:txBody>
          <a:bodyPr vert="horz" lIns="61932" tIns="30966" rIns="61932" bIns="3096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839"/>
            <a:ext cx="1955059" cy="338276"/>
          </a:xfrm>
          <a:prstGeom prst="rect">
            <a:avLst/>
          </a:prstGeom>
        </p:spPr>
        <p:txBody>
          <a:bodyPr vert="horz" lIns="61932" tIns="30966" rIns="61932" bIns="30966" rtlCol="0" anchor="b"/>
          <a:lstStyle>
            <a:lvl1pPr algn="l">
              <a:defRPr sz="8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55572" y="6403839"/>
            <a:ext cx="1955059" cy="338276"/>
          </a:xfrm>
          <a:prstGeom prst="rect">
            <a:avLst/>
          </a:prstGeom>
        </p:spPr>
        <p:txBody>
          <a:bodyPr vert="horz" lIns="61932" tIns="30966" rIns="61932" bIns="30966" rtlCol="0" anchor="b"/>
          <a:lstStyle>
            <a:lvl1pPr algn="r">
              <a:defRPr sz="800"/>
            </a:lvl1pPr>
          </a:lstStyle>
          <a:p>
            <a:fld id="{4612D503-5CF6-734B-B4D4-F0C72F59FF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3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2D503-5CF6-734B-B4D4-F0C72F59FF3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01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5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5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5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5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5.xml"/><Relationship Id="rId7" Type="http://schemas.openxmlformats.org/officeDocument/2006/relationships/image" Target="../media/image4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5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_Forside med bakgrunn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E9C09D5-CA54-9A41-914A-AFD326B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6548" y="1954530"/>
            <a:ext cx="8158903" cy="2341709"/>
          </a:xfrm>
        </p:spPr>
        <p:txBody>
          <a:bodyPr lIns="0" tIns="0" anchor="b" anchorCtr="0">
            <a:noAutofit/>
          </a:bodyPr>
          <a:lstStyle>
            <a:lvl1pPr algn="ctr">
              <a:defRPr sz="5500" b="1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Her kan du skrive </a:t>
            </a:r>
            <a:br>
              <a:rPr lang="en-GB"/>
            </a:br>
            <a:r>
              <a:rPr lang="en-GB"/>
              <a:t>en tittel </a:t>
            </a:r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364EF6-8517-DF47-B9F0-1C8FBE7C8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283200" y="6252633"/>
            <a:ext cx="1625600" cy="27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A010A8-86A4-D849-BF1F-AAF1E4A9C2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990669" y="477191"/>
            <a:ext cx="1744131" cy="622453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E817FE-168A-114B-8162-D11BB2B98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6548" y="4411663"/>
            <a:ext cx="8161020" cy="1074737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10877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0265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nb-NO" sz="3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D14281-B357-D74A-BAA4-A14CABF4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318929"/>
            <a:ext cx="10512000" cy="1387065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A47E5308-43D4-8F4C-A3F7-21901A960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304803" y="6132719"/>
            <a:ext cx="1441224" cy="514350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5063543-C6FB-1240-8DCC-9ECA71367F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826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>
            <a:extLst>
              <a:ext uri="{FF2B5EF4-FFF2-40B4-BE49-F238E27FC236}">
                <a16:creationId xmlns:a16="http://schemas.microsoft.com/office/drawing/2014/main" id="{A47E5308-43D4-8F4C-A3F7-21901A960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04803" y="6132719"/>
            <a:ext cx="1441224" cy="514350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23F720E-1A9D-EE47-B453-9BC84D9053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861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nb-NO" sz="3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D14281-B357-D74A-BAA4-A14CABF4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318929"/>
            <a:ext cx="10512000" cy="1387065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A47E5308-43D4-8F4C-A3F7-21901A960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304803" y="6132719"/>
            <a:ext cx="1441224" cy="514350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649480F-C8A7-5944-A3FF-A52E3A32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108E884-504E-8541-B2E6-5682B1004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3999" y="4462066"/>
            <a:ext cx="4315127" cy="987162"/>
          </a:xfrm>
        </p:spPr>
        <p:txBody>
          <a:bodyPr tIns="0" rIns="72000" anchor="t">
            <a:noAutofit/>
          </a:bodyPr>
          <a:lstStyle>
            <a:lvl1pPr marL="0" indent="0">
              <a:lnSpc>
                <a:spcPts val="1400"/>
              </a:lnSpc>
              <a:spcBef>
                <a:spcPct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Information</a:t>
            </a:r>
          </a:p>
          <a:p>
            <a:pPr lvl="0"/>
            <a:endParaRPr lang="en-GB"/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BFF94B6A-BB16-BE46-92A6-04A683AE31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4000" y="1802246"/>
            <a:ext cx="1800000" cy="252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64835543-EC0E-7E4B-BF7F-6A5B9F3A524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77432" y="1802246"/>
            <a:ext cx="1800000" cy="252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FDEA3B2-0A05-FB46-8720-390C4366558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947127" y="3803145"/>
            <a:ext cx="2412000" cy="519101"/>
          </a:xfrm>
        </p:spPr>
        <p:txBody>
          <a:bodyPr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0FFC15-2834-604C-888B-4BE6A706041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80559" y="3803145"/>
            <a:ext cx="2412000" cy="519101"/>
          </a:xfrm>
        </p:spPr>
        <p:txBody>
          <a:bodyPr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111062E-DFD8-BA4D-8E04-88378349C93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377431" y="4462066"/>
            <a:ext cx="4315127" cy="987162"/>
          </a:xfrm>
        </p:spPr>
        <p:txBody>
          <a:bodyPr tIns="0" rIns="72000" anchor="t">
            <a:noAutofit/>
          </a:bodyPr>
          <a:lstStyle>
            <a:lvl1pPr marL="0" indent="0">
              <a:lnSpc>
                <a:spcPts val="1400"/>
              </a:lnSpc>
              <a:spcBef>
                <a:spcPct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Information</a:t>
            </a:r>
          </a:p>
          <a:p>
            <a:pPr lvl="0"/>
            <a:endParaRPr lang="en-GB"/>
          </a:p>
        </p:txBody>
      </p:sp>
      <p:sp>
        <p:nvSpPr>
          <p:cNvPr id="21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425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nde med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6094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nb-NO" sz="3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8E884-504E-8541-B2E6-5682B1004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7070" y="3990133"/>
            <a:ext cx="2357301" cy="373007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FF94B6A-BB16-BE46-92A6-04A683AE31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3999" y="2445759"/>
            <a:ext cx="2357301" cy="14302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3368D71-5FBD-B44D-BA95-622000913AF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3FF02C8-645C-574D-BE0F-A17069D981FC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3694182" y="3990133"/>
            <a:ext cx="2357301" cy="373007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80A04FA3-DCC3-4B42-B572-4DE0EBA5FE2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91879" y="2443805"/>
            <a:ext cx="2357301" cy="14302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b-NO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F4D8C15-9491-CA49-8BE4-CCC51E0C38CE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341294" y="3990133"/>
            <a:ext cx="2357301" cy="373007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247A8243-23C3-3F40-95E1-2AF5AD94AEE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39759" y="2443805"/>
            <a:ext cx="2357301" cy="14302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b-NO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F4C3B1D-1B01-8443-8D4E-47B341444FA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988406" y="3990133"/>
            <a:ext cx="2357301" cy="373007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46" name="Picture Placeholder 18">
            <a:extLst>
              <a:ext uri="{FF2B5EF4-FFF2-40B4-BE49-F238E27FC236}">
                <a16:creationId xmlns:a16="http://schemas.microsoft.com/office/drawing/2014/main" id="{E95FE8AF-4E4E-B543-AC8F-6465805D38C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987639" y="2443805"/>
            <a:ext cx="2357301" cy="14302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b-NO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FDCEAE-BAB6-4045-8021-BABDDB67261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304803" y="6132719"/>
            <a:ext cx="1441224" cy="514350"/>
          </a:xfrm>
          <a:prstGeom prst="rect">
            <a:avLst/>
          </a:prstGeom>
        </p:spPr>
      </p:pic>
      <p:sp>
        <p:nvSpPr>
          <p:cNvPr id="22" name="Tittel 1">
            <a:extLst>
              <a:ext uri="{FF2B5EF4-FFF2-40B4-BE49-F238E27FC236}">
                <a16:creationId xmlns:a16="http://schemas.microsoft.com/office/drawing/2014/main" id="{C2D14281-B357-D74A-BAA4-A14CABF4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318929"/>
            <a:ext cx="10512000" cy="1387065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3119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overskrift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178CAF-4718-6A43-9487-B51707C41AD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D1693-B52A-4F4B-A1A3-11099E550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2933" y="1080000"/>
            <a:ext cx="4386560" cy="4179253"/>
          </a:xfrm>
        </p:spPr>
        <p:txBody>
          <a:bodyPr lIns="0" tIns="0" anchor="ctr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Noen ganger trenger man en forklarende overskrift for å få frem poenget. </a:t>
            </a:r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DB089A-7246-554A-9AB2-FBF7B53A1C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23825" y="1434090"/>
            <a:ext cx="4535242" cy="3471072"/>
          </a:xfrm>
        </p:spPr>
        <p:txBody>
          <a:bodyPr lIns="0" tIns="0" anchor="ctr" anchorCtr="0">
            <a:noAutofit/>
          </a:bodyPr>
          <a:lstStyle>
            <a:lvl1pPr marL="227013" marR="0" indent="-227013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95300" indent="-258763">
              <a:lnSpc>
                <a:spcPct val="9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711200" indent="-227013">
              <a:lnSpc>
                <a:spcPct val="90000"/>
              </a:lnSpc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nb-NO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FDCEAE-BAB6-4045-8021-BABDDB672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04803" y="6132719"/>
            <a:ext cx="1441224" cy="514350"/>
          </a:xfrm>
          <a:prstGeom prst="rect">
            <a:avLst/>
          </a:prstGeom>
        </p:spPr>
      </p:pic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0396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ktig poeng/stor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1687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GB" sz="3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6C4D45-1D0A-9C4C-BF6B-A48427EE9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095" y="1941246"/>
            <a:ext cx="9893940" cy="2563022"/>
          </a:xfrm>
        </p:spPr>
        <p:txBody>
          <a:bodyPr lIns="0" tIns="0" anchor="ctr" anchorCtr="0">
            <a:noAutofit/>
          </a:bodyPr>
          <a:lstStyle>
            <a:lvl1pPr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Her kan du trekke frem et poeng for å tydeliggjøre og få ekstra fokus på dette. Husk at du kan endre bakgrunnsfarge. </a:t>
            </a:r>
            <a:endParaRPr lang="nb-NO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8FA1CB-3BC6-8A4A-ADE7-C9F755955B5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304803" y="6132719"/>
            <a:ext cx="1441224" cy="514350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315E010-D838-414A-9F19-0E7D19EB6D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008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iddels tekstmendg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2524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B178CAF-4718-6A43-9487-B51707C41AD6}"/>
              </a:ext>
            </a:extLst>
          </p:cNvPr>
          <p:cNvSpPr/>
          <p:nvPr userDrawn="1"/>
        </p:nvSpPr>
        <p:spPr>
          <a:xfrm>
            <a:off x="0" y="0"/>
            <a:ext cx="1017693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D1693-B52A-4F4B-A1A3-11099E550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000" y="2736000"/>
            <a:ext cx="5760000" cy="1386000"/>
          </a:xfrm>
        </p:spPr>
        <p:txBody>
          <a:bodyPr lIns="0" tIns="0" anchor="ctr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Overskrift</a:t>
            </a:r>
            <a:endParaRPr lang="nb-NO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A58587-D38F-3149-9B1A-3B8A0F6A9C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1267" y="694266"/>
            <a:ext cx="4038599" cy="54826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4F0FA6-E8A0-0C43-9EAD-DE94C872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7E2367A4-E694-AD42-B59F-99DD873B67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294968" y="6122886"/>
            <a:ext cx="1493915" cy="5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76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ktig poeng/stor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96C4D45-1D0A-9C4C-BF6B-A48427EE9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667" y="1941246"/>
            <a:ext cx="8026400" cy="2563022"/>
          </a:xfrm>
        </p:spPr>
        <p:txBody>
          <a:bodyPr lIns="0" tIns="0" anchor="ctr" anchorCtr="0">
            <a:noAutofit/>
          </a:bodyPr>
          <a:lstStyle>
            <a:lvl1pPr>
              <a:defRPr sz="4000" b="1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Her kan du trekke frem et poeng for </a:t>
            </a:r>
            <a:br>
              <a:rPr lang="en-GB"/>
            </a:br>
            <a:r>
              <a:rPr lang="en-GB"/>
              <a:t>å tydeliggjøre og få ekstra fokus på dette. Husk at du kan endre bakgrunnsfarge. </a:t>
            </a:r>
            <a:endParaRPr lang="nb-NO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8FA1CB-3BC6-8A4A-ADE7-C9F755955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04803" y="6132719"/>
            <a:ext cx="1441224" cy="514350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315E010-D838-414A-9F19-0E7D19EB6D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8807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562225" y="1590675"/>
            <a:ext cx="7067550" cy="3676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364EF6-8517-DF47-B9F0-1C8FBE7C8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283200" y="6252633"/>
            <a:ext cx="16256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79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C0D8-5EC0-4B1C-89E8-FFD7EB9403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66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2_Forside med lit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448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GB" sz="44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56DBDF0-B605-BE45-B40B-A9D0B3F95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44933" cy="4555067"/>
          </a:xfrm>
        </p:spPr>
        <p:txBody>
          <a:bodyPr lIns="360000" tIns="360000" rIns="360000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9C09D5-CA54-9A41-914A-AFD326B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9033" y="4663440"/>
            <a:ext cx="8549640" cy="767301"/>
          </a:xfrm>
        </p:spPr>
        <p:txBody>
          <a:bodyPr lIns="0" tIns="0" anchor="b" anchorCtr="0">
            <a:noAutofit/>
          </a:bodyPr>
          <a:lstStyle>
            <a:lvl1pPr algn="ctr">
              <a:defRPr sz="4400" b="1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Her kan du skrive en tittel </a:t>
            </a: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BCC4D-3CA4-3D4C-86A7-D84D0F97B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9995114" y="477191"/>
            <a:ext cx="1744131" cy="622453"/>
          </a:xfrm>
          <a:prstGeom prst="rect">
            <a:avLst/>
          </a:prstGeom>
        </p:spPr>
      </p:pic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05EF4EE-BB78-274B-8C2B-6F2FAECC12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7636" y="5539114"/>
            <a:ext cx="8576727" cy="468947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364EF6-8517-DF47-B9F0-1C8FBE7C8D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5283200" y="6346647"/>
            <a:ext cx="16256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4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nb-NO" sz="3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D14281-B357-D74A-BAA4-A14CABF4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318929"/>
            <a:ext cx="10512000" cy="1387065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A47E5308-43D4-8F4C-A3F7-21901A960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304803" y="6132719"/>
            <a:ext cx="1441224" cy="514350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649480F-C8A7-5944-A3FF-A52E3A32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5412F2-1AA3-EE4C-B9A4-D0DE4C97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108E884-504E-8541-B2E6-5682B1004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4000" y="4859395"/>
            <a:ext cx="2412000" cy="987162"/>
          </a:xfrm>
        </p:spPr>
        <p:txBody>
          <a:bodyPr tIns="0" rIns="72000" anchor="t">
            <a:noAutofit/>
          </a:bodyPr>
          <a:lstStyle>
            <a:lvl1pPr marL="0" indent="0">
              <a:lnSpc>
                <a:spcPts val="1400"/>
              </a:lnSpc>
              <a:spcBef>
                <a:spcPct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Information</a:t>
            </a:r>
          </a:p>
          <a:p>
            <a:pPr lvl="0"/>
            <a:endParaRPr lang="en-GB"/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BFF94B6A-BB16-BE46-92A6-04A683AE31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4000" y="1705994"/>
            <a:ext cx="1800000" cy="252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6CA0FE2C-424D-0A4D-94CE-D48D3F10FF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17385" y="1705994"/>
            <a:ext cx="1800000" cy="252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64835543-EC0E-7E4B-BF7F-6A5B9F3A524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77432" y="1705994"/>
            <a:ext cx="1800000" cy="252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FC8793AA-42C1-9F45-A508-AE851FF7BA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7479" y="1705994"/>
            <a:ext cx="1800000" cy="252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FDEA3B2-0A05-FB46-8720-390C4366558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044000" y="4283144"/>
            <a:ext cx="2412000" cy="51910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E14F521-315E-264E-B7A4-1ED450C6625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717385" y="4859395"/>
            <a:ext cx="2412000" cy="987162"/>
          </a:xfrm>
        </p:spPr>
        <p:txBody>
          <a:bodyPr tIns="0" rIns="72000" anchor="t">
            <a:noAutofit/>
          </a:bodyPr>
          <a:lstStyle>
            <a:lvl1pPr marL="0" indent="0">
              <a:lnSpc>
                <a:spcPts val="1400"/>
              </a:lnSpc>
              <a:spcBef>
                <a:spcPct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Information</a:t>
            </a:r>
          </a:p>
          <a:p>
            <a:pPr lvl="0"/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0FFC15-2834-604C-888B-4BE6A706041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717385" y="4283144"/>
            <a:ext cx="2412000" cy="51910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111062E-DFD8-BA4D-8E04-88378349C93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377432" y="4859395"/>
            <a:ext cx="2412000" cy="987162"/>
          </a:xfrm>
        </p:spPr>
        <p:txBody>
          <a:bodyPr tIns="0" rIns="72000" anchor="t">
            <a:noAutofit/>
          </a:bodyPr>
          <a:lstStyle>
            <a:lvl1pPr marL="0" indent="0">
              <a:lnSpc>
                <a:spcPts val="1400"/>
              </a:lnSpc>
              <a:spcBef>
                <a:spcPct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Information</a:t>
            </a:r>
          </a:p>
          <a:p>
            <a:pPr lvl="0"/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08A9E1-E0C5-7744-A0AB-AEC97C1DA163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377432" y="4283144"/>
            <a:ext cx="2412000" cy="51910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9C741BD-529C-5C41-9589-F229C0F831C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37479" y="4859395"/>
            <a:ext cx="2412000" cy="987162"/>
          </a:xfrm>
        </p:spPr>
        <p:txBody>
          <a:bodyPr tIns="0" rIns="72000" anchor="t">
            <a:noAutofit/>
          </a:bodyPr>
          <a:lstStyle>
            <a:lvl1pPr marL="0" indent="0">
              <a:lnSpc>
                <a:spcPts val="1400"/>
              </a:lnSpc>
              <a:spcBef>
                <a:spcPct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Information</a:t>
            </a:r>
          </a:p>
          <a:p>
            <a:pPr lvl="0"/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3B15892-F2F1-CC49-A6F2-B2782B9D92F6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037479" y="4283144"/>
            <a:ext cx="2412000" cy="51910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99219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199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nb-NO" sz="3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D14281-B357-D74A-BAA4-A14CABF4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318929"/>
            <a:ext cx="10512000" cy="1387065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26BEBF-7B08-8041-A670-D8C875E397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999" y="1800000"/>
            <a:ext cx="10224000" cy="4031999"/>
          </a:xfrm>
        </p:spPr>
        <p:txBody>
          <a:bodyPr l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A47E5308-43D4-8F4C-A3F7-21901A960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304803" y="6132719"/>
            <a:ext cx="1441224" cy="514350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649480F-C8A7-5944-A3FF-A52E3A32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993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9122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nb-NO" sz="32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D14281-B357-D74A-BAA4-A14CABF4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318929"/>
            <a:ext cx="10512000" cy="1387065"/>
          </a:xfrm>
        </p:spPr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A47E5308-43D4-8F4C-A3F7-21901A960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304803" y="6132719"/>
            <a:ext cx="1441224" cy="514350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649480F-C8A7-5944-A3FF-A52E3A32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108E884-504E-8541-B2E6-5682B1004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4000" y="4859395"/>
            <a:ext cx="2412000" cy="987162"/>
          </a:xfrm>
        </p:spPr>
        <p:txBody>
          <a:bodyPr tIns="0" rIns="72000" anchor="t">
            <a:noAutofit/>
          </a:bodyPr>
          <a:lstStyle>
            <a:lvl1pPr marL="0" indent="0">
              <a:lnSpc>
                <a:spcPts val="1400"/>
              </a:lnSpc>
              <a:spcBef>
                <a:spcPct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Information</a:t>
            </a:r>
          </a:p>
          <a:p>
            <a:pPr lvl="0"/>
            <a:endParaRPr lang="en-GB"/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BFF94B6A-BB16-BE46-92A6-04A683AE31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4000" y="1705994"/>
            <a:ext cx="1800000" cy="252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6CA0FE2C-424D-0A4D-94CE-D48D3F10FF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17385" y="1705994"/>
            <a:ext cx="1800000" cy="252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64835543-EC0E-7E4B-BF7F-6A5B9F3A524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77432" y="1705994"/>
            <a:ext cx="1800000" cy="252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FC8793AA-42C1-9F45-A508-AE851FF7BA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7479" y="1705994"/>
            <a:ext cx="1800000" cy="252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FDEA3B2-0A05-FB46-8720-390C4366558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044000" y="4283144"/>
            <a:ext cx="2412000" cy="51910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E14F521-315E-264E-B7A4-1ED450C6625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717385" y="4859395"/>
            <a:ext cx="2412000" cy="987162"/>
          </a:xfrm>
        </p:spPr>
        <p:txBody>
          <a:bodyPr tIns="0" rIns="72000" anchor="t">
            <a:noAutofit/>
          </a:bodyPr>
          <a:lstStyle>
            <a:lvl1pPr marL="0" indent="0">
              <a:lnSpc>
                <a:spcPts val="1400"/>
              </a:lnSpc>
              <a:spcBef>
                <a:spcPct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Information</a:t>
            </a:r>
          </a:p>
          <a:p>
            <a:pPr lvl="0"/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0FFC15-2834-604C-888B-4BE6A706041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717385" y="4283144"/>
            <a:ext cx="2412000" cy="51910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111062E-DFD8-BA4D-8E04-88378349C93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377432" y="4859395"/>
            <a:ext cx="2412000" cy="987162"/>
          </a:xfrm>
        </p:spPr>
        <p:txBody>
          <a:bodyPr tIns="0" rIns="72000" anchor="t">
            <a:noAutofit/>
          </a:bodyPr>
          <a:lstStyle>
            <a:lvl1pPr marL="0" indent="0">
              <a:lnSpc>
                <a:spcPts val="1400"/>
              </a:lnSpc>
              <a:spcBef>
                <a:spcPct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Information</a:t>
            </a:r>
          </a:p>
          <a:p>
            <a:pPr lvl="0"/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08A9E1-E0C5-7744-A0AB-AEC97C1DA163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377432" y="4283144"/>
            <a:ext cx="2412000" cy="51910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9C741BD-529C-5C41-9589-F229C0F831C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37479" y="4859395"/>
            <a:ext cx="2412000" cy="987162"/>
          </a:xfrm>
        </p:spPr>
        <p:txBody>
          <a:bodyPr tIns="0" rIns="72000" anchor="t">
            <a:noAutofit/>
          </a:bodyPr>
          <a:lstStyle>
            <a:lvl1pPr marL="0" indent="0">
              <a:lnSpc>
                <a:spcPts val="1400"/>
              </a:lnSpc>
              <a:spcBef>
                <a:spcPct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Information</a:t>
            </a:r>
          </a:p>
          <a:p>
            <a:pPr lvl="0"/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3B15892-F2F1-CC49-A6F2-B2782B9D92F6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037479" y="4283144"/>
            <a:ext cx="2412000" cy="51910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1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427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meng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88472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E5C596C-535D-024F-A7E4-F0DC8B2DD1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4000" y="1800000"/>
            <a:ext cx="10224000" cy="4031999"/>
          </a:xfrm>
        </p:spPr>
        <p:txBody>
          <a:bodyPr lIns="0" tIns="0" anchor="t">
            <a:noAutofit/>
          </a:bodyPr>
          <a:lstStyle>
            <a:lvl1pPr marL="0" indent="0">
              <a:lnSpc>
                <a:spcPts val="2880"/>
              </a:lnSpc>
              <a:buNone/>
              <a:defRPr sz="24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Teksten kommer her, fint om du kan bruke denne størrelsen på teksten eller velg en annen template som passer bedre.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DEBD681-2185-ED4A-8F33-C9A4B7BA01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304803" y="6132719"/>
            <a:ext cx="1441224" cy="51435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5141A10-8ED0-5A4B-86DE-EB616A57E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000" y="319994"/>
            <a:ext cx="10224000" cy="1386000"/>
          </a:xfrm>
        </p:spPr>
        <p:txBody>
          <a:bodyPr lIns="0" tIns="0" anchor="b" anchorCtr="0">
            <a:noAutofit/>
          </a:bodyPr>
          <a:lstStyle>
            <a:lvl1pPr>
              <a:defRPr sz="3200" b="1"/>
            </a:lvl1pPr>
          </a:lstStyle>
          <a:p>
            <a:r>
              <a:rPr lang="en-GB"/>
              <a:t>Overskrift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0C2A671-959A-F74D-AA19-9DBCE63D93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66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mengd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7543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B1D1693-B52A-4F4B-A1A3-11099E550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3333" y="673201"/>
            <a:ext cx="8208000" cy="1032793"/>
          </a:xfrm>
        </p:spPr>
        <p:txBody>
          <a:bodyPr lIns="0" tIns="0" anchor="b" anchorCtr="0">
            <a:noAutofit/>
          </a:bodyPr>
          <a:lstStyle>
            <a:lvl1pPr>
              <a:defRPr sz="3200" b="1"/>
            </a:lvl1pPr>
          </a:lstStyle>
          <a:p>
            <a:r>
              <a:rPr lang="en-GB"/>
              <a:t>Overskrift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CFB5C-62A7-9245-89E7-BE8DD7669A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1999" y="1800000"/>
            <a:ext cx="8790475" cy="4556350"/>
          </a:xfrm>
        </p:spPr>
        <p:txBody>
          <a:bodyPr tIns="0" anchor="t" anchorCtr="0">
            <a:noAutofit/>
          </a:bodyPr>
          <a:lstStyle>
            <a:lvl1pPr>
              <a:lnSpc>
                <a:spcPct val="120000"/>
              </a:lnSpc>
              <a:defRPr>
                <a:latin typeface="Cambria" panose="02040503050406030204" pitchFamily="18" charset="0"/>
              </a:defRPr>
            </a:lvl1pPr>
            <a:lvl2pPr>
              <a:lnSpc>
                <a:spcPct val="120000"/>
              </a:lnSpc>
              <a:defRPr>
                <a:latin typeface="Cambria" panose="02040503050406030204" pitchFamily="18" charset="0"/>
              </a:defRPr>
            </a:lvl2pPr>
            <a:lvl3pPr>
              <a:lnSpc>
                <a:spcPct val="120000"/>
              </a:lnSpc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A58587-D38F-3149-9B1A-3B8A0F6A9C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00000"/>
            <a:ext cx="2786653" cy="1876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3403CE-8415-4E43-A155-AB5501AEA9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304803" y="6132719"/>
            <a:ext cx="1441224" cy="514350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F05E73-ED67-8644-BB82-032E6BAB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1077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els tekstmendg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7400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B178CAF-4718-6A43-9487-B51707C41AD6}"/>
              </a:ext>
            </a:extLst>
          </p:cNvPr>
          <p:cNvSpPr/>
          <p:nvPr userDrawn="1"/>
        </p:nvSpPr>
        <p:spPr>
          <a:xfrm>
            <a:off x="0" y="0"/>
            <a:ext cx="101769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D1693-B52A-4F4B-A1A3-11099E550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000" y="319994"/>
            <a:ext cx="5760000" cy="1386000"/>
          </a:xfrm>
        </p:spPr>
        <p:txBody>
          <a:bodyPr lIns="0" tIns="0"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Overskrift</a:t>
            </a:r>
            <a:endParaRPr lang="nb-NO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A58587-D38F-3149-9B1A-3B8A0F6A9C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1267" y="694266"/>
            <a:ext cx="4038599" cy="54826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DB089A-7246-554A-9AB2-FBF7B53A1C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4000" y="1800000"/>
            <a:ext cx="5760000" cy="4176000"/>
          </a:xfrm>
        </p:spPr>
        <p:txBody>
          <a:bodyPr lIns="0" tIns="0">
            <a:noAutofit/>
          </a:bodyPr>
          <a:lstStyle>
            <a:lvl1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Teksten kommer her, fint om du kan bruke denne størrelsen på teksten eller velg en annen template som passer bedre.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FDCEAE-BAB6-4045-8021-BABDDB6726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304803" y="6132719"/>
            <a:ext cx="1441224" cy="514350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4F0FA6-E8A0-0C43-9EAD-DE94C872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666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iddels tekstmendg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844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B178CAF-4718-6A43-9487-B51707C41AD6}"/>
              </a:ext>
            </a:extLst>
          </p:cNvPr>
          <p:cNvSpPr/>
          <p:nvPr userDrawn="1"/>
        </p:nvSpPr>
        <p:spPr>
          <a:xfrm>
            <a:off x="0" y="0"/>
            <a:ext cx="1017693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D1693-B52A-4F4B-A1A3-11099E550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000" y="319994"/>
            <a:ext cx="5760000" cy="1386000"/>
          </a:xfrm>
        </p:spPr>
        <p:txBody>
          <a:bodyPr lIns="0" tIns="0"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Overskrift</a:t>
            </a:r>
            <a:endParaRPr lang="nb-NO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A58587-D38F-3149-9B1A-3B8A0F6A9C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1267" y="694266"/>
            <a:ext cx="4038599" cy="54826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DB089A-7246-554A-9AB2-FBF7B53A1C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4000" y="1800000"/>
            <a:ext cx="5760000" cy="4176000"/>
          </a:xfrm>
        </p:spPr>
        <p:txBody>
          <a:bodyPr lIns="0" tIns="0">
            <a:noAutofit/>
          </a:bodyPr>
          <a:lstStyle>
            <a:lvl1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Teksten kommer her, fint om du kan bruke denne størrelsen på teksten eller velg en annen template som passer bedre.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4F0FA6-E8A0-0C43-9EAD-DE94C872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7E2367A4-E694-AD42-B59F-99DD873B67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294968" y="6122886"/>
            <a:ext cx="1493915" cy="5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24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vmlDrawing" Target="../drawings/vmlDrawing4.vml"/><Relationship Id="rId3" Type="http://schemas.openxmlformats.org/officeDocument/2006/relationships/slideLayout" Target="../slideLayouts/slideLayout6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74154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GB" sz="44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7EBDB-1504-FB45-A8B7-051D83B31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144000"/>
            <a:ext cx="10512000" cy="1386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GB"/>
              <a:t>Click to edit Master text styles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6751A-1344-4748-9B1C-4F73C68D7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4000" y="1800000"/>
            <a:ext cx="10515600" cy="403199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9406A97-D498-6444-B6D3-E933C4364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C4659C2-B751-C045-9833-6C01545AE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1E31-C7B2-4644-B7C9-07138EC25B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786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755" r:id="rId3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42925" indent="-2714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95350" indent="-3175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9849638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21" imgW="0" imgH="0" progId="TCLayout.ActiveDocument.1">
                  <p:embed/>
                </p:oleObj>
              </mc:Choice>
              <mc:Fallback>
                <p:oleObj name="think-cell Slide" r:id="rId21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GB" sz="36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7EBDB-1504-FB45-A8B7-051D83B31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318929"/>
            <a:ext cx="10512000" cy="1387065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GB"/>
              <a:t>Click to edit Master text styles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6751A-1344-4748-9B1C-4F73C68D7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4000" y="1800001"/>
            <a:ext cx="10515600" cy="403199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472050BD-2039-C04B-8AD5-7347910AD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523B0FD2-0620-1048-9094-4A261BCF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9781" y="6356350"/>
            <a:ext cx="1661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/>
              <a:t>page </a:t>
            </a:r>
            <a:fld id="{3DFD3C13-857A-764B-B699-041C0F3D1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371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2" r:id="rId2"/>
    <p:sldLayoutId id="2147483718" r:id="rId3"/>
    <p:sldLayoutId id="2147483719" r:id="rId4"/>
    <p:sldLayoutId id="2147483721" r:id="rId5"/>
    <p:sldLayoutId id="2147483758" r:id="rId6"/>
    <p:sldLayoutId id="2147483750" r:id="rId7"/>
    <p:sldLayoutId id="2147483751" r:id="rId8"/>
    <p:sldLayoutId id="2147483761" r:id="rId9"/>
    <p:sldLayoutId id="2147483754" r:id="rId10"/>
    <p:sldLayoutId id="2147483726" r:id="rId11"/>
    <p:sldLayoutId id="2147483756" r:id="rId12"/>
    <p:sldLayoutId id="2147483759" r:id="rId13"/>
    <p:sldLayoutId id="2147483727" r:id="rId14"/>
    <p:sldLayoutId id="2147483753" r:id="rId15"/>
    <p:sldLayoutId id="2147483757" r:id="rId16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498475" indent="-22701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04863" indent="-261938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8.xml"/><Relationship Id="rId7" Type="http://schemas.openxmlformats.org/officeDocument/2006/relationships/image" Target="../media/image1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ovi@svw.no" TargetMode="Externa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49249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4400" b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D1702B-0D64-2C46-8BA7-7C8CC6C2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179" y="4297680"/>
            <a:ext cx="8549640" cy="1223010"/>
          </a:xfrm>
        </p:spPr>
        <p:txBody>
          <a:bodyPr/>
          <a:lstStyle/>
          <a:p>
            <a:r>
              <a:rPr lang="nb-NO"/>
              <a:t>Lov om yrkesskadeforsikring. </a:t>
            </a:r>
            <a:br>
              <a:rPr lang="nb-NO"/>
            </a:br>
            <a:r>
              <a:rPr lang="nb-NO"/>
              <a:t>Ingen kaskoforsikring 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EE482EC-A03F-5548-B772-BE13D2C5B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7636" y="5588953"/>
            <a:ext cx="8576727" cy="468947"/>
          </a:xfrm>
        </p:spPr>
        <p:txBody>
          <a:bodyPr/>
          <a:lstStyle/>
          <a:p>
            <a:r>
              <a:rPr lang="nb-NO"/>
              <a:t>Advokat (H) Øyvind Vidhammer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8"/>
          <a:srcRect/>
          <a:stretch>
            <a:fillRect/>
          </a:stretch>
        </p:blipFill>
        <p:spPr>
          <a:xfrm>
            <a:off x="1901628" y="158751"/>
            <a:ext cx="7986840" cy="4138930"/>
          </a:xfrm>
        </p:spPr>
      </p:pic>
    </p:spTree>
    <p:extLst>
      <p:ext uri="{BB962C8B-B14F-4D97-AF65-F5344CB8AC3E}">
        <p14:creationId xmlns:p14="http://schemas.microsoft.com/office/powerpoint/2010/main" val="190710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3600">
                <a:solidFill>
                  <a:srgbClr val="4D4D4F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nb-NO">
                <a:solidFill>
                  <a:srgbClr val="4D4D4F"/>
                </a:solidFill>
                <a:latin typeface="Times New Roman"/>
              </a:rPr>
              <a:t> </a:t>
            </a:r>
            <a:r>
              <a:rPr lang="nb-NO" b="1">
                <a:solidFill>
                  <a:srgbClr val="4D4D4F"/>
                </a:solidFill>
                <a:latin typeface="Times New Roman"/>
              </a:rPr>
              <a:t>Forenklingshensynet</a:t>
            </a: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Presumpsjonsregel  og omvendt bevisbyrde vedr. årsakssammenheng for yrkessykdom (for listesykdommene)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b="1">
                <a:solidFill>
                  <a:srgbClr val="4D4D4F"/>
                </a:solidFill>
                <a:latin typeface="Times New Roman"/>
              </a:rPr>
              <a:t> </a:t>
            </a:r>
            <a:r>
              <a:rPr lang="nb-NO" sz="2000">
                <a:solidFill>
                  <a:srgbClr val="4D4D4F"/>
                </a:solidFill>
                <a:latin typeface="Times New Roman"/>
              </a:rPr>
              <a:t>Forenklingshensynet ivaretas gjennom til dels standardiserte utmålingsregler i      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   yrkesskadeforskriften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Skal bidra til hurtigere saksbehandling, raskere oppgjør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Begrense antall tvister</a:t>
            </a:r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Hensynene bak loven – forts.: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50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1044000" y="1800000"/>
            <a:ext cx="10224000" cy="4196198"/>
          </a:xfrm>
        </p:spPr>
        <p:txBody>
          <a:bodyPr/>
          <a:lstStyle/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Mange gode intensjoner ligger til grunn for loven 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Lovgiver ønsker et smidig regelverk i skadelidtes favør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Disse hensynene er sentrale tolkningsmomenter i avgjørelser fra Høyesterett</a:t>
            </a:r>
            <a:r>
              <a:rPr lang="nb-NO" sz="1700">
                <a:solidFill>
                  <a:srgbClr val="4D4D4F"/>
                </a:solidFill>
                <a:latin typeface="Times New Roman"/>
              </a:rPr>
              <a:t>, </a:t>
            </a:r>
            <a:r>
              <a:rPr lang="nb-NO" sz="2000">
                <a:solidFill>
                  <a:srgbClr val="4D4D4F"/>
                </a:solidFill>
                <a:latin typeface="Times New Roman"/>
              </a:rPr>
              <a:t>spesielt </a:t>
            </a:r>
            <a:r>
              <a:rPr lang="nb-NO" sz="2000" i="1">
                <a:solidFill>
                  <a:srgbClr val="4D4D4F"/>
                </a:solidFill>
                <a:latin typeface="Times New Roman"/>
              </a:rPr>
              <a:t>rettferdshensynet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 i="1">
                <a:solidFill>
                  <a:srgbClr val="4D4D4F"/>
                </a:solidFill>
                <a:latin typeface="Times New Roman"/>
              </a:rPr>
              <a:t>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 i="1">
                <a:solidFill>
                  <a:srgbClr val="4D4D4F"/>
                </a:solidFill>
                <a:latin typeface="Times New Roman"/>
              </a:rPr>
              <a:t>"Arbeidstakeren påtar seg en særskilt og nødvendig risiko i arbeidsgivers og samfunnets interesse. Hvis denne  risikoen gir seg utslag i skade, bør det økonomiske tapet sees på som en produksjonsomkostning som må bæres av arbeidsgiveren " 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 i="1">
              <a:solidFill>
                <a:srgbClr val="4D4D4F"/>
              </a:solidFill>
              <a:latin typeface="Times New Roman"/>
            </a:endParaRP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Kort oppsummering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54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Til tross for de beste intensjoner – allikevel en rekke utfordringer 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Yrkessykdomssaker viser seg i praksis å være særlig utfordrende og ofte urimelig langvarige prosesser – (et paradoks)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 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    </a:t>
            </a:r>
            <a:r>
              <a:rPr lang="nb-NO" sz="1700" i="1" u="sng">
                <a:solidFill>
                  <a:srgbClr val="4D4D4F"/>
                </a:solidFill>
                <a:latin typeface="Times New Roman"/>
              </a:rPr>
              <a:t>for eksempel: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  - Kreftsaker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  - oljedamp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   - kvikksølv/forgiftninger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   - løsemiddelsaker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   - larmskader /tinnitus  </a:t>
            </a: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Etterleves lovens intensjoner?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93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Vanskelig å få nye sykdommer inn på listen 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Uklare bevisregler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Uklare skiller mellom medisin og juss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Viktigheten av adekvat og relevant sakkyndighet </a:t>
            </a:r>
          </a:p>
          <a:p>
            <a:endParaRPr lang="nb-NO" sz="200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Hvor ligger hovedutfordringene?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51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  Sjelden nye sykdommer kommer på listen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 Nye saker på listen	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997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1044000" y="1800000"/>
            <a:ext cx="10224000" cy="4244750"/>
          </a:xfrm>
        </p:spPr>
        <p:txBody>
          <a:bodyPr/>
          <a:lstStyle/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 b="1">
                <a:solidFill>
                  <a:srgbClr val="4D4D4F"/>
                </a:solidFill>
                <a:latin typeface="Times New Roman"/>
              </a:rPr>
              <a:t>Folketrygdlovens § 13 -4 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2000" b="1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400" b="1">
                <a:solidFill>
                  <a:srgbClr val="4D4D4F"/>
                </a:solidFill>
                <a:latin typeface="Times New Roman"/>
              </a:rPr>
              <a:t>     Visse yrkessykdommer som skyldes påvirkning i arbeid, klimasykdommer og epidemiske sykdommer skal  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400" b="1">
                <a:solidFill>
                  <a:srgbClr val="4D4D4F"/>
                </a:solidFill>
                <a:latin typeface="Times New Roman"/>
              </a:rPr>
              <a:t>     likestilles med yrkesskade. Departementet gir forskrifter om hvilke sykdommer som skal likestilles med 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400" b="1">
                <a:solidFill>
                  <a:srgbClr val="4D4D4F"/>
                </a:solidFill>
                <a:latin typeface="Times New Roman"/>
              </a:rPr>
              <a:t>     yrkesskade.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400" b="1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400" b="1">
                <a:solidFill>
                  <a:srgbClr val="4D4D4F"/>
                </a:solidFill>
                <a:latin typeface="Times New Roman"/>
              </a:rPr>
              <a:t>    Sykdom som angitt i forskriftene skal godkjennes som yrkesskade dersom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400" b="1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400" b="1">
                <a:solidFill>
                  <a:srgbClr val="4D4D4F"/>
                </a:solidFill>
                <a:latin typeface="Times New Roman"/>
              </a:rPr>
              <a:t>a) sykdomsbildet er karakteristisk og i samsvar med det som den aktuelle påvirkningen kan framkalle, 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400" b="1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400" b="1">
                <a:solidFill>
                  <a:srgbClr val="4D4D4F"/>
                </a:solidFill>
                <a:latin typeface="Times New Roman"/>
              </a:rPr>
              <a:t>b) vedkommende i tid og konsentrasjon har vært utsatt for den aktuelle påvirkningen i en slik grad at det er en rimelig sammenheng mellom påvirkningen og det aktuelle sykdomsbildet, 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400" b="1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400" b="1">
                <a:solidFill>
                  <a:srgbClr val="4D4D4F"/>
                </a:solidFill>
                <a:latin typeface="Times New Roman"/>
              </a:rPr>
              <a:t>c) symptomene har oppstått i rimelig tid etter påvirkningen, og 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400" b="1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400" b="1">
                <a:solidFill>
                  <a:srgbClr val="4D4D4F"/>
                </a:solidFill>
                <a:latin typeface="Times New Roman"/>
              </a:rPr>
              <a:t>d) det ikke er mer sannsynlig at en annen sykdom eller påvirkning er årsak til symptomene. </a:t>
            </a: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Uklare bevisregler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02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3600">
                <a:solidFill>
                  <a:srgbClr val="4D4D4F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nb-NO" sz="2000" b="1">
                <a:solidFill>
                  <a:srgbClr val="4D4D4F"/>
                </a:solidFill>
                <a:latin typeface="Times New Roman"/>
              </a:rPr>
              <a:t>§ 11 Skader og sykdommer som skal dekkes av forsikringen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Yrkesskadeforsikringen skal dekke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 a)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 b) Skade og sykdom som i medhold av folketrygdloven § 13-4 er likestilt med yrkesskade.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 c)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   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Skade og sykdom som nevnt i første ledd bokstav b skal anses forårsaket i arbeid på arbeidsstedet i arbeidstiden, hvis ikke </a:t>
            </a:r>
            <a:r>
              <a:rPr lang="nb-NO" sz="2000" b="1">
                <a:solidFill>
                  <a:srgbClr val="4D4D4F"/>
                </a:solidFill>
                <a:latin typeface="Times New Roman"/>
              </a:rPr>
              <a:t>forsikringsgiveren</a:t>
            </a:r>
            <a:r>
              <a:rPr lang="nb-NO" sz="2000">
                <a:solidFill>
                  <a:srgbClr val="4D4D4F"/>
                </a:solidFill>
                <a:latin typeface="Times New Roman"/>
              </a:rPr>
              <a:t> kan bevise at dette </a:t>
            </a:r>
            <a:r>
              <a:rPr lang="nb-NO" sz="2000" b="1">
                <a:solidFill>
                  <a:srgbClr val="4D4D4F"/>
                </a:solidFill>
                <a:latin typeface="Times New Roman"/>
              </a:rPr>
              <a:t>åpenbart</a:t>
            </a:r>
            <a:r>
              <a:rPr lang="nb-NO" sz="2000">
                <a:solidFill>
                  <a:srgbClr val="4D4D4F"/>
                </a:solidFill>
                <a:latin typeface="Times New Roman"/>
              </a:rPr>
              <a:t> ikke er tilfellet.</a:t>
            </a:r>
          </a:p>
          <a:p>
            <a:endParaRPr lang="nb-NO" sz="200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Uklare bevisregler – forts.: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13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/>
              <a:t> </a:t>
            </a:r>
            <a:r>
              <a:rPr lang="nb-NO" sz="1700" b="1">
                <a:solidFill>
                  <a:srgbClr val="4D4D4F"/>
                </a:solidFill>
                <a:latin typeface="Times New Roman"/>
              </a:rPr>
              <a:t>I lovens forarbeider (Ot.prp. nr. 44 1988 -89) s.59  heter det bl.a.: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 i="1">
                <a:solidFill>
                  <a:srgbClr val="4D4D4F"/>
                </a:solidFill>
                <a:latin typeface="Times New Roman"/>
              </a:rPr>
              <a:t>"</a:t>
            </a:r>
            <a:r>
              <a:rPr lang="nb-NO" sz="2000" i="1">
                <a:solidFill>
                  <a:srgbClr val="4D4D4F"/>
                </a:solidFill>
                <a:latin typeface="Times New Roman"/>
              </a:rPr>
              <a:t>De sykdommer som er tatt med i forskriften i medhold av ftrl. § 13-4 skal gi rett til erstatning med mindre det er åpenbart at sykdommen ikke er forårsaket i arbeid på arbeidsstedet i arbeidstiden. </a:t>
            </a:r>
            <a:r>
              <a:rPr lang="nb-NO" sz="2000" b="1" i="1">
                <a:solidFill>
                  <a:srgbClr val="4D4D4F"/>
                </a:solidFill>
                <a:latin typeface="Times New Roman"/>
              </a:rPr>
              <a:t>Forsikringsselskapet pålegges her en tung bevisbyrde</a:t>
            </a:r>
            <a:r>
              <a:rPr lang="nb-NO" sz="2000" i="1">
                <a:solidFill>
                  <a:srgbClr val="4D4D4F"/>
                </a:solidFill>
                <a:latin typeface="Times New Roman"/>
              </a:rPr>
              <a:t>. Hvis den sykdommen som arbeidstakeren lider av er tatt med på listen etter ftrl. § 13-4, skal erstatningen som den store hovedregel gis. Bare i de helt spesielle tilfelle hvor det må anses på det rene at årsaken ikke har noen sammenheng med arbeidet, kan det komme på tale å nekte erstatning."</a:t>
            </a:r>
          </a:p>
          <a:p>
            <a:endParaRPr lang="nb-NO" sz="200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Uklare bevisregler – forts.: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512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1700" b="1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 b="1">
                <a:solidFill>
                  <a:srgbClr val="4D4D4F"/>
                </a:solidFill>
                <a:latin typeface="Times New Roman"/>
              </a:rPr>
              <a:t>      </a:t>
            </a:r>
            <a:r>
              <a:rPr lang="nb-NO" sz="2000" b="1">
                <a:solidFill>
                  <a:srgbClr val="4D4D4F"/>
                </a:solidFill>
                <a:latin typeface="Times New Roman"/>
              </a:rPr>
              <a:t>Kort oppsummert: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285750" lvl="0" indent="-28575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Omvendt bevisbyrde for årsakssammenheng for yrkessykdom etter lov om yrkesskadeforsikring. 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285750" lvl="0" indent="-28575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Også i samsvar med rettferdshensynet og forenklingshensynet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285750" lvl="0" indent="-28575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Høyesterett har gjort bevisregelen uklar i en dom fra 2012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Uklare bevisregler – forts.: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0169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Skille mellom medisinsk vitenskapelig metode alminnelig juridisk sannsynlighetsvurdering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Naturvitenskapelig metode krever en høyere grad av sannsynlighetsovervekt enn det som kreves etter loven – alminnelige sannsynlighetsovervekt. 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De sakkyndige legger ikke sjelden en streng bevisvurdering til grunn, som i neste omgang smitter over på den juridiske saksbehandlingen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Må være bevisst på bevisreglene – og også om saken vurderes etter folketrygdlovens § 13-4 annet ledd, eller yforsl. § 11, annet ledd.  </a:t>
            </a: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Skille mellom juss og medisin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94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  <a:p>
            <a:pPr marL="784225" lvl="1" indent="-28575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Folketrygdlovens kap 13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784225" lvl="1" indent="-28575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Lov om yrkesskadeforsikring – Obligatorisk (Forsikringsplikt for arbeidsgiver)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Tosporet system	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728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Relevant og faglig oppdatert sakkyndig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Ofte tilfeldig hvem som får oppdrag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Betydelige sprik i kunnskapsnivået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For mange "gamle sannheter blir ofte hengende lenge" </a:t>
            </a:r>
          </a:p>
          <a:p>
            <a:endParaRPr lang="nb-NO" sz="200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Viktigheten av adekvat sakkyndighet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003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Yrkesskadelovgivningen har mange gode intensjoner  - men ingen kaskoforsikring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Uklarheter i rettsanvendelsen og saksbehandlingen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For mange får avslag 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 b="1">
                <a:solidFill>
                  <a:srgbClr val="4D4D4F"/>
                </a:solidFill>
                <a:latin typeface="Times New Roman"/>
              </a:rPr>
              <a:t>Bør samle folketrygden og lov om yrkesskadeforsikring til èn lov – Arbeidsskadelov 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 b="1">
                <a:solidFill>
                  <a:srgbClr val="4D4D4F"/>
                </a:solidFill>
                <a:latin typeface="Times New Roman"/>
              </a:rPr>
              <a:t> Benytte anledningen til å presisere bevisreglene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Være bevisst til valg av sakkyndige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Oppsummert – noen refleksjoner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760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0503" y="734786"/>
            <a:ext cx="10257064" cy="4411749"/>
          </a:xfrm>
        </p:spPr>
        <p:txBody>
          <a:bodyPr/>
          <a:lstStyle/>
          <a:p>
            <a:r>
              <a:rPr lang="nb-NO"/>
              <a:t>  	</a:t>
            </a:r>
            <a:r>
              <a:rPr lang="nb-NO" sz="4800"/>
              <a:t>Takk for meg!</a:t>
            </a:r>
            <a:br>
              <a:rPr lang="nb-NO" sz="4800"/>
            </a:br>
            <a:br>
              <a:rPr lang="nb-NO" sz="4800"/>
            </a:br>
            <a:r>
              <a:rPr lang="nb-NO"/>
              <a:t>		</a:t>
            </a:r>
            <a:br>
              <a:rPr lang="nb-NO"/>
            </a:br>
            <a:br>
              <a:rPr lang="nb-NO"/>
            </a:br>
            <a:r>
              <a:rPr lang="nb-NO" sz="2000"/>
              <a:t>Øyvind Vidhammer</a:t>
            </a:r>
            <a:br>
              <a:rPr lang="nb-NO" sz="2000"/>
            </a:br>
            <a:r>
              <a:rPr lang="nb-NO" sz="2000">
                <a:hlinkClick r:id="rId2"/>
              </a:rPr>
              <a:t>ovi@svw.no</a:t>
            </a:r>
            <a:br>
              <a:rPr lang="nb-NO" sz="2000"/>
            </a:br>
            <a:r>
              <a:rPr lang="nb-NO" sz="2000"/>
              <a:t>tlf.: 95936154</a:t>
            </a:r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6287512" y="0"/>
            <a:ext cx="5904488" cy="6651653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209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	Takk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82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Formålet med loven er å være et vern mot økonomiske og fysiske skader ved deltakelse i arbeidslivet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I tidligere tider var arbeidstakere henvist til å søke erstatning av arbeidsgiver etter alminnelige erstatningsrettslige regler 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Etter hvert utviklet det seg en rekke avtalebaserte forsikringsordninger, trygghetsforsikringer, tariffrettigheter og offentlige trygdeordninger.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Lov om yrkesskadeforsikring ble gjort obligatorisk, som et supplement til trygdeordninger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Loven trådte i kraft 1.1.1990 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Bakgrunnen for yrkesskadeforsikringsloven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053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Loven innførte </a:t>
            </a:r>
            <a:r>
              <a:rPr lang="nb-NO" sz="1700" u="sng">
                <a:solidFill>
                  <a:srgbClr val="4D4D4F"/>
                </a:solidFill>
                <a:latin typeface="Times New Roman"/>
              </a:rPr>
              <a:t>objektivt ansvar</a:t>
            </a:r>
            <a:r>
              <a:rPr lang="nb-NO" sz="1700">
                <a:solidFill>
                  <a:srgbClr val="4D4D4F"/>
                </a:solidFill>
                <a:latin typeface="Times New Roman"/>
              </a:rPr>
              <a:t> for yrkesskade koblet til </a:t>
            </a:r>
            <a:r>
              <a:rPr lang="nb-NO" sz="1700" u="sng">
                <a:solidFill>
                  <a:srgbClr val="4D4D4F"/>
                </a:solidFill>
                <a:latin typeface="Times New Roman"/>
              </a:rPr>
              <a:t>forsikringsplikt</a:t>
            </a:r>
            <a:r>
              <a:rPr lang="nb-NO" sz="1700">
                <a:solidFill>
                  <a:srgbClr val="4D4D4F"/>
                </a:solidFill>
                <a:latin typeface="Times New Roman"/>
              </a:rPr>
              <a:t> for arbeidsgiver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I lovens forarbeider - Ot.prp.nr 44 (1988-89) side 1 flg. – </a:t>
            </a:r>
            <a:r>
              <a:rPr lang="nb-NO" sz="1700" b="1">
                <a:solidFill>
                  <a:srgbClr val="4D4D4F"/>
                </a:solidFill>
                <a:latin typeface="Times New Roman"/>
              </a:rPr>
              <a:t>hensyn/intensjon</a:t>
            </a:r>
            <a:r>
              <a:rPr lang="nb-NO" sz="1700">
                <a:solidFill>
                  <a:srgbClr val="4D4D4F"/>
                </a:solidFill>
                <a:latin typeface="Times New Roman"/>
              </a:rPr>
              <a:t> bak loven: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    -  Rettferdssynspunktet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    -  Forsikrings- eller pulveriseringshensynet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    -  Ansvarsfrihetsprinsippet	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    -  Likhetshensyn 	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    -  Forebygge skade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    -  Forenklingshensynet </a:t>
            </a: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Hensynene bak yrkesskadeforsikringsloven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10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b="1">
                <a:solidFill>
                  <a:srgbClr val="4D4D4F"/>
                </a:solidFill>
                <a:latin typeface="Times New Roman"/>
              </a:rPr>
              <a:t>Rettferdssynspunktet: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2000" b="1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 b="1">
                <a:solidFill>
                  <a:srgbClr val="4D4D4F"/>
                </a:solidFill>
                <a:latin typeface="Times New Roman"/>
              </a:rPr>
              <a:t>"</a:t>
            </a:r>
            <a:r>
              <a:rPr lang="nb-NO" sz="2000">
                <a:solidFill>
                  <a:srgbClr val="4D4D4F"/>
                </a:solidFill>
                <a:latin typeface="Times New Roman"/>
              </a:rPr>
              <a:t>Arbeidstakeren påtar seg en særskilt og nødvendig risiko i arbeidsgivers og samfunnets interesse. 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 Hvis denne risikoen gir seg utslag i skade, bør det økonomiske tapet sees på som en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 produksjonsomkostning som må bæres av arbeidsgiveren" </a:t>
            </a:r>
            <a:endParaRPr lang="nb-NO" sz="2000" b="1">
              <a:solidFill>
                <a:srgbClr val="4D4D4F"/>
              </a:solidFill>
              <a:latin typeface="Times New Roman"/>
            </a:endParaRP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Hensynene bak loven – forts.: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b="1">
                <a:solidFill>
                  <a:srgbClr val="4D4D4F"/>
                </a:solidFill>
                <a:latin typeface="Times New Roman"/>
              </a:rPr>
              <a:t>	Forsikrings- eller pulveriseringshensynet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1700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700">
                <a:solidFill>
                  <a:srgbClr val="4D4D4F"/>
                </a:solidFill>
                <a:latin typeface="Times New Roman"/>
              </a:rPr>
              <a:t> 	"</a:t>
            </a:r>
            <a:r>
              <a:rPr lang="nb-NO" sz="2000">
                <a:solidFill>
                  <a:srgbClr val="4D4D4F"/>
                </a:solidFill>
                <a:latin typeface="Times New Roman"/>
              </a:rPr>
              <a:t>Arbeidsgiveren har i større utstrekning enn arbeidstakeren anledning til å 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 	 pulverisere tapet ved yrkesskade gjennom forsikring"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Hensynene bak loven – forts.: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799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b="1">
                <a:solidFill>
                  <a:srgbClr val="4D4D4F"/>
                </a:solidFill>
                <a:latin typeface="Times New Roman"/>
              </a:rPr>
              <a:t>Ansvarsfrihetsprinsippet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b="1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Arbeidstaker avskjæres fra å kreve erstatning direkte fra arbeidsgiver. 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Forebygger konflikter på arbeidsplassen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Rimelig at arbeidsgiver oppnår ansvarsfrihet som motytelse til betaling av forsikring</a:t>
            </a: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Hensynene bak loven – forts.: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41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b="1">
                <a:solidFill>
                  <a:srgbClr val="4D4D4F"/>
                </a:solidFill>
                <a:latin typeface="Times New Roman"/>
              </a:rPr>
              <a:t> Likhetshensyn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b-NO" b="1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 Ivaretas gjennom forsikringsplikt gjeldende for alle arbeidstakere arbeidsgivere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srgbClr val="4D4D4F"/>
              </a:solidFill>
              <a:latin typeface="Times New Roman"/>
            </a:endParaRP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 Unngår de store ulikheter som var tidligere </a:t>
            </a:r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Hensynene bak loven – forts.: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415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b="1">
                <a:solidFill>
                  <a:srgbClr val="4D4D4F"/>
                </a:solidFill>
                <a:latin typeface="Times New Roman"/>
              </a:rPr>
              <a:t>Forebygge skade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b="1">
                <a:solidFill>
                  <a:srgbClr val="4D4D4F"/>
                </a:solidFill>
                <a:latin typeface="Times New Roman"/>
              </a:rPr>
              <a:t> </a:t>
            </a:r>
          </a:p>
          <a:p>
            <a:pPr marL="160338" lvl="0" indent="-160338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b="1">
                <a:solidFill>
                  <a:srgbClr val="4D4D4F"/>
                </a:solidFill>
                <a:latin typeface="Times New Roman"/>
              </a:rPr>
              <a:t>  </a:t>
            </a:r>
            <a:r>
              <a:rPr lang="nb-NO" sz="2000">
                <a:solidFill>
                  <a:srgbClr val="4D4D4F"/>
                </a:solidFill>
                <a:latin typeface="Times New Roman"/>
              </a:rPr>
              <a:t>Gjennom obligatorisk statistikkordning, og forhøyet premiefastsettelse ved høy   </a:t>
            </a: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000">
                <a:solidFill>
                  <a:srgbClr val="4D4D4F"/>
                </a:solidFill>
                <a:latin typeface="Times New Roman"/>
              </a:rPr>
              <a:t>      risiko eller skadefrekvens, så antas at hensynet til å forebygge skade ivaretas.</a:t>
            </a:r>
            <a:endParaRPr lang="nb-NO" b="1">
              <a:solidFill>
                <a:srgbClr val="4D4D4F"/>
              </a:solidFill>
              <a:latin typeface="Times New Roman"/>
            </a:endParaRPr>
          </a:p>
          <a:p>
            <a:pPr lvl="0" defTabSz="1041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srgbClr val="4D4D4F"/>
              </a:solidFill>
              <a:latin typeface="Times New Roman"/>
            </a:endParaRP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0">
                <a:solidFill>
                  <a:srgbClr val="4D4D4F"/>
                </a:solidFill>
                <a:latin typeface="Times New Roman"/>
              </a:rPr>
              <a:t>Hensynene bak loven – forts.: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/>
              <a:t>page </a:t>
            </a:r>
            <a:fld id="{3DFD3C13-857A-764B-B699-041C0F3D18E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77440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07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1&quot;&gt;&lt;elem m_fUsage=&quot;5.24586300507749392352E+00&quot;&gt;&lt;m_msothmcolidx val=&quot;0&quot;/&gt;&lt;m_rgb r=&quot;08&quot; g=&quot;A8&quot; b=&quot;67&quot;/&gt;&lt;m_nBrightness endver=&quot;26206&quot; val=&quot;0&quot;/&gt;&lt;/elem&gt;&lt;elem m_fUsage=&quot;2.78136244187447756460E+00&quot;&gt;&lt;m_msothmcolidx val=&quot;0&quot;/&gt;&lt;m_rgb r=&quot;FA&quot; g=&quot;86&quot; b=&quot;06&quot;/&gt;&lt;m_nBrightness endver=&quot;26206&quot; val=&quot;0&quot;/&gt;&lt;/elem&gt;&lt;elem m_fUsage=&quot;7.12066654590569392269E-01&quot;&gt;&lt;m_msothmcolidx val=&quot;0&quot;/&gt;&lt;m_rgb r=&quot;05&quot; g=&quot;74&quot; b=&quot;5B&quot;/&gt;&lt;m_nBrightness endver=&quot;26206&quot; val=&quot;0&quot;/&gt;&lt;/elem&gt;&lt;elem m_fUsage=&quot;5.58063343076872664383E-01&quot;&gt;&lt;m_msothmcolidx val=&quot;0&quot;/&gt;&lt;m_rgb r=&quot;C0&quot; g=&quot;00&quot; b=&quot;00&quot;/&gt;&lt;m_nBrightness endver=&quot;26206&quot; val=&quot;0&quot;/&gt;&lt;/elem&gt;&lt;elem m_fUsage=&quot;1.09418989131512434110E-01&quot;&gt;&lt;m_msothmcolidx val=&quot;0&quot;/&gt;&lt;m_rgb r=&quot;9E&quot; g=&quot;AB&quot; b=&quot;B4&quot;/&gt;&lt;m_nBrightness endver=&quot;26206&quot; val=&quot;0&quot;/&gt;&lt;/elem&gt;&lt;elem m_fUsage=&quot;9.84770902183611934744E-02&quot;&gt;&lt;m_msothmcolidx val=&quot;0&quot;/&gt;&lt;m_rgb r=&quot;64&quot; g=&quot;D5&quot; b=&quot;FF&quot;/&gt;&lt;m_nBrightness endver=&quot;26206&quot; val=&quot;0&quot;/&gt;&lt;/elem&gt;&lt;elem m_fUsage=&quot;7.17897987691853145531E-02&quot;&gt;&lt;m_msothmcolidx val=&quot;0&quot;/&gt;&lt;m_rgb r=&quot;EC&quot; g=&quot;EE&quot; b=&quot;A6&quot;/&gt;&lt;m_nBrightness endver=&quot;26206&quot; val=&quot;0&quot;/&gt;&lt;/elem&gt;&lt;elem m_fUsage=&quot;6.46108188922667886489E-02&quot;&gt;&lt;m_msothmcolidx val=&quot;0&quot;/&gt;&lt;m_rgb r=&quot;92&quot; g=&quot;D0&quot; b=&quot;50&quot;/&gt;&lt;m_nBrightness endver=&quot;26206&quot; val=&quot;0&quot;/&gt;&lt;/elem&gt;&lt;elem m_fUsage=&quot;5.81497370030401097840E-02&quot;&gt;&lt;m_msothmcolidx val=&quot;0&quot;/&gt;&lt;m_rgb r=&quot;C1&quot; g=&quot;5E&quot; b=&quot;02&quot;/&gt;&lt;m_nBrightness endver=&quot;26206&quot; val=&quot;0&quot;/&gt;&lt;/elem&gt;&lt;elem m_fUsage=&quot;4.71012869724624916312E-02&quot;&gt;&lt;m_msothmcolidx val=&quot;0&quot;/&gt;&lt;m_rgb r=&quot;7D&quot; g=&quot;87&quot; b=&quot;9D&quot;/&gt;&lt;m_nBrightness endver=&quot;26206&quot; val=&quot;0&quot;/&gt;&lt;/elem&gt;&lt;elem m_fUsage=&quot;2.78128389443693807559E-02&quot;&gt;&lt;m_msothmcolidx val=&quot;0&quot;/&gt;&lt;m_rgb r=&quot;77&quot; g=&quot;16&quot; b=&quot;8F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LTxM2pyP1ANqMzgX4yb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LTxM2pyP1ANqMzgX4yb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yaqfLlpHjPI0AquiMr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LTxM2pyP1ANqMzgX4yb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AVV_ShqlVhkync_LXCO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o3SgszjC0yordyg0oU2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A0QDgrtuJDUCR5GwkSi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AJXtF7vuj6mQbi5Rlq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C404U8RH1_tKHQLPRJ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LTxM2pyP1ANqMzgX4y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_rWcu0XjMstZzIHoWDDQ"/>
</p:tagLst>
</file>

<file path=ppt/theme/theme1.xml><?xml version="1.0" encoding="utf-8"?>
<a:theme xmlns:a="http://schemas.openxmlformats.org/drawingml/2006/main" name="Forside">
  <a:themeElements>
    <a:clrScheme name="Simonsen Vogt Wiig Farger">
      <a:dk1>
        <a:srgbClr val="1A1B1A"/>
      </a:dk1>
      <a:lt1>
        <a:srgbClr val="FFFFFF"/>
      </a:lt1>
      <a:dk2>
        <a:srgbClr val="104359"/>
      </a:dk2>
      <a:lt2>
        <a:srgbClr val="E5F6FD"/>
      </a:lt2>
      <a:accent1>
        <a:srgbClr val="F3A293"/>
      </a:accent1>
      <a:accent2>
        <a:srgbClr val="FCE8E3"/>
      </a:accent2>
      <a:accent3>
        <a:srgbClr val="CB4F53"/>
      </a:accent3>
      <a:accent4>
        <a:srgbClr val="0076A5"/>
      </a:accent4>
      <a:accent5>
        <a:srgbClr val="00AEEF"/>
      </a:accent5>
      <a:accent6>
        <a:srgbClr val="EDEDED"/>
      </a:accent6>
      <a:hlink>
        <a:srgbClr val="1B1B1B"/>
      </a:hlink>
      <a:folHlink>
        <a:srgbClr val="00AEEF"/>
      </a:folHlink>
    </a:clrScheme>
    <a:fontScheme name="Calibri">
      <a:maj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ahoma"/>
        <a:font script="Arab" typeface="Arial"/>
        <a:font script="Hant" typeface="新細明體"/>
        <a:font script="Telu" typeface="Gautami"/>
        <a:font script="Ethi" typeface="Nyala"/>
        <a:font script="Jpan" typeface="メイリオ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ahoma"/>
        <a:font script="Arab" typeface="Arial"/>
        <a:font script="Hant" typeface="新細明體"/>
        <a:font script="Telu" typeface="Gautami"/>
        <a:font script="Ethi" typeface="Nyala"/>
        <a:font script="Jpan" typeface="メイリオ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kst og bilde">
  <a:themeElements>
    <a:clrScheme name="Simonsen Vogt Wiig Farger">
      <a:dk1>
        <a:srgbClr val="1A1B1A"/>
      </a:dk1>
      <a:lt1>
        <a:srgbClr val="FFFFFF"/>
      </a:lt1>
      <a:dk2>
        <a:srgbClr val="104359"/>
      </a:dk2>
      <a:lt2>
        <a:srgbClr val="E5F6FD"/>
      </a:lt2>
      <a:accent1>
        <a:srgbClr val="F3A293"/>
      </a:accent1>
      <a:accent2>
        <a:srgbClr val="FCE8E3"/>
      </a:accent2>
      <a:accent3>
        <a:srgbClr val="CB4F53"/>
      </a:accent3>
      <a:accent4>
        <a:srgbClr val="0076A5"/>
      </a:accent4>
      <a:accent5>
        <a:srgbClr val="00AEEF"/>
      </a:accent5>
      <a:accent6>
        <a:srgbClr val="EDEDED"/>
      </a:accent6>
      <a:hlink>
        <a:srgbClr val="1B1B1B"/>
      </a:hlink>
      <a:folHlink>
        <a:srgbClr val="00AEEF"/>
      </a:folHlink>
    </a:clrScheme>
    <a:fontScheme name="Calibri">
      <a:maj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ahoma"/>
        <a:font script="Arab" typeface="Arial"/>
        <a:font script="Hant" typeface="新細明體"/>
        <a:font script="Telu" typeface="Gautami"/>
        <a:font script="Ethi" typeface="Nyala"/>
        <a:font script="Jpan" typeface="メイリオ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ahoma"/>
        <a:font script="Arab" typeface="Arial"/>
        <a:font script="Hant" typeface="新細明體"/>
        <a:font script="Telu" typeface="Gautami"/>
        <a:font script="Ethi" typeface="Nyala"/>
        <a:font script="Jpan" typeface="メイリオ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txDef>
      <a:spPr/>
      <a:bodyPr vert="horz" wrap="square" lIns="0" tIns="0" rIns="91440" bIns="45720" rtlCol="0" anchor="t" anchorCtr="0">
        <a:spAutoFit/>
      </a:bodyPr>
      <a:lstStyle>
        <a:defPPr>
          <a:lnSpc>
            <a:spcPct val="110000"/>
          </a:lnSpc>
          <a:defRPr b="0" dirty="0" smtClean="0">
            <a:latin typeface="Cambria" panose="02040503050406030204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 Light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 Light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Geor" typeface="Sylfaen"/>
        <a:font script="Guru" typeface="Raavi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haa" typeface="MV Boli"/>
        <a:font script="Telu" typeface="Gautami"/>
        <a:font script="Ethi" typeface="Nyala"/>
        <a:font script="Lisu" typeface="Segoe UI"/>
        <a:font script="Jpan" typeface="游ゴシック"/>
        <a:font script="Talu" typeface="Microsoft New Tai Lue"/>
        <a:font script="Syrn" typeface="Estrangelo Edessa"/>
        <a:font script="Sinh" typeface="Iskoola Pota"/>
        <a:font script="Sora" typeface="Nirmala UI"/>
        <a:font script="Deva" typeface="Mangal"/>
        <a:font script="Knda" typeface="Tunga"/>
        <a:font script="Orya" typeface="Kaling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Taml" typeface="Latha"/>
        <a:font script="Laoo" typeface="DokChampa"/>
        <a:font script="Tfng" typeface="Ebrima"/>
        <a:font script="Mong" typeface="Mongolian Baiti"/>
        <a:font script="Hans" typeface="等线"/>
        <a:font script="Phag" typeface="Phagspa"/>
        <a:font script="Armn" typeface="Arial"/>
        <a:font script="Osma" typeface="Ebrima"/>
        <a:font script="Hant" typeface="新細明體"/>
        <a:font script="Tibt" typeface="Microsoft Himalaya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游ゴシック Light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游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660E3718A0A045AE993D53BAE2A15C" ma:contentTypeVersion="6" ma:contentTypeDescription="Opprett et nytt dokument." ma:contentTypeScope="" ma:versionID="d2d43ad4c1841529db4b475c80e2a921">
  <xsd:schema xmlns:xsd="http://www.w3.org/2001/XMLSchema" xmlns:xs="http://www.w3.org/2001/XMLSchema" xmlns:p="http://schemas.microsoft.com/office/2006/metadata/properties" xmlns:ns2="5f29b807-d231-44af-b42b-4b44be6f593b" xmlns:ns3="9c82821b-d729-4ce9-a8e6-5eaaa694a4a9" targetNamespace="http://schemas.microsoft.com/office/2006/metadata/properties" ma:root="true" ma:fieldsID="dd66ab37a36e2f01c41ee72cde93d304" ns2:_="" ns3:_="">
    <xsd:import namespace="5f29b807-d231-44af-b42b-4b44be6f593b"/>
    <xsd:import namespace="9c82821b-d729-4ce9-a8e6-5eaaa694a4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29b807-d231-44af-b42b-4b44be6f5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2821b-d729-4ce9-a8e6-5eaaa694a4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D2185C-52DC-4187-8493-050517B34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29b807-d231-44af-b42b-4b44be6f593b"/>
    <ds:schemaRef ds:uri="9c82821b-d729-4ce9-a8e6-5eaaa694a4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B4DC31-84C5-402B-88ED-17AFB51A49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BC0655-D54F-47A5-BD09-C108C4F90E30}">
  <ds:schemaRefs>
    <ds:schemaRef ds:uri="http://purl.org/dc/terms/"/>
    <ds:schemaRef ds:uri="http://schemas.microsoft.com/office/2006/metadata/properties"/>
    <ds:schemaRef ds:uri="5f29b807-d231-44af-b42b-4b44be6f593b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9c82821b-d729-4ce9-a8e6-5eaaa694a4a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Forside</Template>
  <TotalTime>0</TotalTime>
  <Words>1148</Words>
  <Application>Microsoft Office PowerPoint</Application>
  <PresentationFormat>Widescreen</PresentationFormat>
  <Paragraphs>205</Paragraphs>
  <Slides>23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Forside</vt:lpstr>
      <vt:lpstr>2_Tekst og bilde</vt:lpstr>
      <vt:lpstr>think-cell Slide</vt:lpstr>
      <vt:lpstr>Lov om yrkesskadeforsikring.  Ingen kaskoforsikring </vt:lpstr>
      <vt:lpstr>Tosporet system </vt:lpstr>
      <vt:lpstr>Bakgrunnen for yrkesskadeforsikringsloven</vt:lpstr>
      <vt:lpstr>Hensynene bak yrkesskadeforsikringsloven</vt:lpstr>
      <vt:lpstr>Hensynene bak loven – forts.:</vt:lpstr>
      <vt:lpstr>Hensynene bak loven – forts.:</vt:lpstr>
      <vt:lpstr>Hensynene bak loven – forts.:</vt:lpstr>
      <vt:lpstr>Hensynene bak loven – forts.:</vt:lpstr>
      <vt:lpstr>Hensynene bak loven – forts.:</vt:lpstr>
      <vt:lpstr>Hensynene bak loven – forts.:</vt:lpstr>
      <vt:lpstr>Kort oppsummering </vt:lpstr>
      <vt:lpstr>Etterleves lovens intensjoner?</vt:lpstr>
      <vt:lpstr>Hvor ligger hovedutfordringene?</vt:lpstr>
      <vt:lpstr> Nye saker på listen </vt:lpstr>
      <vt:lpstr>Uklare bevisregler</vt:lpstr>
      <vt:lpstr>Uklare bevisregler – forts.:</vt:lpstr>
      <vt:lpstr>Uklare bevisregler – forts.:</vt:lpstr>
      <vt:lpstr>Uklare bevisregler – forts.: </vt:lpstr>
      <vt:lpstr>Skille mellom juss og medisin</vt:lpstr>
      <vt:lpstr>Viktigheten av adekvat sakkyndighet</vt:lpstr>
      <vt:lpstr>Oppsummert – noen refleksjoner</vt:lpstr>
      <vt:lpstr>   Takk for meg!      Øyvind Vidhammer ovi@svw.no tlf.: 95936154</vt:lpstr>
      <vt:lpstr> Takk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 om yrkesskadeforsikring.  Ingen kaskoforsikring </dc:title>
  <dc:creator/>
  <cp:lastModifiedBy>Stig-Rune Refvik</cp:lastModifiedBy>
  <cp:revision>2</cp:revision>
  <cp:lastPrinted>2021-12-03T10:53:25Z</cp:lastPrinted>
  <dcterms:created xsi:type="dcterms:W3CDTF">2021-12-03T10:53:25Z</dcterms:created>
  <dcterms:modified xsi:type="dcterms:W3CDTF">2021-12-16T11:00:54Z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0x01010049660E3718A0A045AE993D53BAE2A15C</vt:lpwstr>
  </property>
</Properties>
</file>