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7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6" d="100"/>
          <a:sy n="76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1FFD29-52F8-4617-9471-127F0614E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8F7290F-F156-41DC-800E-299DA59825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B266405-A063-4B96-B87E-6B88FF711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C83-7CE4-46D2-8F45-3C1CBC9ADE6E}" type="datetimeFigureOut">
              <a:rPr lang="nb-NO" smtClean="0"/>
              <a:t>16.12.2021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59364DB-7B7F-45F8-BCF8-666694E4B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51B6278-13D3-414D-83CF-05EEE5590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6AC7-7B29-4989-8985-04539B2E48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0541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FD8DC60-AD62-467B-9B1B-B78BC444C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EC70658-6A9F-4CD5-B369-DC0EB5CF4D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3E9FD3C-3DA0-4354-AC58-E2E5B32C0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C83-7CE4-46D2-8F45-3C1CBC9ADE6E}" type="datetimeFigureOut">
              <a:rPr lang="nb-NO" smtClean="0"/>
              <a:t>16.12.2021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ACE6BA9-E668-4A83-B325-1C6451D10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D524BDE-DC7C-4F82-B7FB-AAA053853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6AC7-7B29-4989-8985-04539B2E48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5630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5C0360A0-FF82-4140-9A41-F7247344C4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227F517-0F96-46BC-83CF-67923A06C9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418F711-648B-4710-9E6F-62EB19DA6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C83-7CE4-46D2-8F45-3C1CBC9ADE6E}" type="datetimeFigureOut">
              <a:rPr lang="nb-NO" smtClean="0"/>
              <a:t>16.12.2021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2A9FE49-EC09-4F04-9816-47CD2F860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7967465-CEAA-4EE8-87D3-A4BF7E1FC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6AC7-7B29-4989-8985-04539B2E48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2206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CA46971-6416-463E-9EAD-46711B445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1F691E9-F473-43BE-98F4-4ED8CBC27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8BABC29-16FF-4738-8A64-1F7076126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C83-7CE4-46D2-8F45-3C1CBC9ADE6E}" type="datetimeFigureOut">
              <a:rPr lang="nb-NO" smtClean="0"/>
              <a:t>16.12.2021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2DE7866-B237-4241-AEB6-E35F2C77B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ADCDA45-3AE1-41B7-93D8-B3465C424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6AC7-7B29-4989-8985-04539B2E48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7879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7C550B3-DEDA-4387-83C3-87DC66D64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4FA20DD-36DD-4393-BA37-AFAD5B010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62CA310-1FCD-49D7-B410-C608C8F7C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C83-7CE4-46D2-8F45-3C1CBC9ADE6E}" type="datetimeFigureOut">
              <a:rPr lang="nb-NO" smtClean="0"/>
              <a:t>16.12.2021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DEEAE1A-478F-418A-9BB6-BA36C7AC5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637B028-94E5-44C3-A92B-28748014F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6AC7-7B29-4989-8985-04539B2E48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9990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2B38C5B-64E3-42E2-B48B-E77C3F440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23552E3-ED4B-4E5C-A5F4-B4319463DA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07F90F3-2DF0-4E2E-9228-C188EA56C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7B21CE1-24B5-4306-8C0D-003A3CE8D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C83-7CE4-46D2-8F45-3C1CBC9ADE6E}" type="datetimeFigureOut">
              <a:rPr lang="nb-NO" smtClean="0"/>
              <a:t>16.12.2021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E64A239-CEB8-48C2-9DD8-934678F81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E75613D-CFEE-4CAC-8DA9-8531F4B3B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6AC7-7B29-4989-8985-04539B2E48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4387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3B7D7C-5E6B-4229-85BF-77AD3E165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DCDFE69-B188-414D-ADCA-EAD6E7B98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F8F93FB-C27C-401D-A1C2-25A50E4A6A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FB1FDE5-0BA8-4CE7-A783-2C3959A7D6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0365083D-5EA3-4126-BB66-557148AE29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68C53D00-0FEF-49FE-AE70-FA9862748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C83-7CE4-46D2-8F45-3C1CBC9ADE6E}" type="datetimeFigureOut">
              <a:rPr lang="nb-NO" smtClean="0"/>
              <a:t>16.12.2021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AEF8083D-C8F4-4DE8-AF49-C4D7537F1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FF1FDDD7-8DEC-4EAA-9CB4-AF3322F64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6AC7-7B29-4989-8985-04539B2E48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6860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9A09940-A556-4BC8-8094-557F838DC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C686354-848E-4A76-A79C-67908E460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C83-7CE4-46D2-8F45-3C1CBC9ADE6E}" type="datetimeFigureOut">
              <a:rPr lang="nb-NO" smtClean="0"/>
              <a:t>16.12.2021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DE06A9C-0410-45F6-80D1-07BFB4B21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71FC650-F507-423E-9C8D-6FC082653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6AC7-7B29-4989-8985-04539B2E48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9544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FD18554-BDE1-4E19-BEBA-CF493075C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C83-7CE4-46D2-8F45-3C1CBC9ADE6E}" type="datetimeFigureOut">
              <a:rPr lang="nb-NO" smtClean="0"/>
              <a:t>16.12.2021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A708D7B6-17E3-4425-885B-8947FEB36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D23A63E-BFC0-4E35-BA99-2DA563766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6AC7-7B29-4989-8985-04539B2E48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8368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65E8DBC-89BE-4676-B959-B105E3235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A33EDFD-A0BF-45D9-BE1D-0B4AC4022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6A66C61-3B15-47D6-B3D1-947787236F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5DA5E61-7B7A-46EB-9C01-71369157D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C83-7CE4-46D2-8F45-3C1CBC9ADE6E}" type="datetimeFigureOut">
              <a:rPr lang="nb-NO" smtClean="0"/>
              <a:t>16.12.2021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95BA2EE-9CE8-4B98-A762-A17DCFEC3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B8CC6D4-B995-4DBD-9FD3-F5C91588D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6AC7-7B29-4989-8985-04539B2E48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3879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2EBE201-1548-4F51-9620-A6E4AC90B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B52799E7-E47E-4C66-9123-87CB6A9A10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DEB952B-610F-4F7B-9BC2-AA581D02DF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8C9F2B6-F76C-4E2D-9FF1-647442C40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C83-7CE4-46D2-8F45-3C1CBC9ADE6E}" type="datetimeFigureOut">
              <a:rPr lang="nb-NO" smtClean="0"/>
              <a:t>16.12.2021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2AB2DF8-AFF7-4F92-9E92-57DE45ED1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98EFA39-371E-45CC-972B-2E97B4E87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6AC7-7B29-4989-8985-04539B2E48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9250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905EFA3-232F-4BDF-A494-3563EF827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042B1F8-70BC-4AD4-81AE-049C8FC5E5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7EFA8D9-6968-4A2C-B116-247A4A8EF7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5EC83-7CE4-46D2-8F45-3C1CBC9ADE6E}" type="datetimeFigureOut">
              <a:rPr lang="nb-NO" smtClean="0"/>
              <a:t>16.12.2021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587A3DF-37F7-4CEA-B503-5EB5526BA7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54FBF15-BD63-455F-8F0C-B2DE0F7789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B6AC7-7B29-4989-8985-04539B2E48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2066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A28CC6-9039-4FDE-A28A-18ADFF206D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Hvorfor fokus på nattarbeid?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21CAB3-5603-48F2-9E6A-992AE03BFB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2132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37B4359-584F-4EE0-8880-31FFAEDC5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Nattarbeid – Hvilke regler gjelder hvor?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EDCD1A5-D26B-408F-848D-A64B6FE91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Arbeidsmiljøloven (</a:t>
            </a:r>
            <a:r>
              <a:rPr lang="nb-NO" dirty="0" err="1"/>
              <a:t>aml</a:t>
            </a:r>
            <a:r>
              <a:rPr lang="nb-NO" dirty="0"/>
              <a:t>.) gjelder offshore, jfr. § 1-3, men iht. rammeforskriften § 43 gjelder ikke </a:t>
            </a:r>
            <a:r>
              <a:rPr lang="nb-NO" dirty="0" err="1"/>
              <a:t>aml</a:t>
            </a:r>
            <a:r>
              <a:rPr lang="nb-NO" dirty="0"/>
              <a:t>. § 10-11 offshore.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For landanlegg gjelder derimot </a:t>
            </a:r>
            <a:r>
              <a:rPr lang="nb-NO" dirty="0" err="1"/>
              <a:t>aml</a:t>
            </a:r>
            <a:r>
              <a:rPr lang="nb-NO" dirty="0"/>
              <a:t>. § 10-11.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06179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40AA477-9C28-4EB3-9F4F-1B5EB4518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nattarbeid 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69D72AD-3618-4B28-B49D-A19E7CCCA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Rammeforskriften § 43;</a:t>
            </a:r>
          </a:p>
          <a:p>
            <a:pPr marL="0" indent="0">
              <a:buNone/>
            </a:pPr>
            <a:r>
              <a:rPr lang="nb-NO" b="0" i="0" dirty="0">
                <a:solidFill>
                  <a:srgbClr val="212529"/>
                </a:solidFill>
                <a:effectLst/>
              </a:rPr>
              <a:t>Arbeid mellom kl. 23.00 og kl. 06.00 eller mellom kl. 00.00 og kl. 07.00 er nattarbeid.</a:t>
            </a:r>
          </a:p>
          <a:p>
            <a:pPr marL="0" indent="0">
              <a:buNone/>
            </a:pPr>
            <a:endParaRPr lang="nb-NO" dirty="0">
              <a:solidFill>
                <a:srgbClr val="212529"/>
              </a:solidFill>
            </a:endParaRPr>
          </a:p>
          <a:p>
            <a:pPr marL="0" indent="0">
              <a:buNone/>
            </a:pPr>
            <a:r>
              <a:rPr lang="nb-NO" dirty="0" err="1">
                <a:solidFill>
                  <a:srgbClr val="212529"/>
                </a:solidFill>
              </a:rPr>
              <a:t>Aml</a:t>
            </a:r>
            <a:r>
              <a:rPr lang="nb-NO" dirty="0">
                <a:solidFill>
                  <a:srgbClr val="212529"/>
                </a:solidFill>
              </a:rPr>
              <a:t>. § 10-11;</a:t>
            </a:r>
          </a:p>
          <a:p>
            <a:pPr marL="0" indent="0">
              <a:buNone/>
            </a:pPr>
            <a:r>
              <a:rPr lang="nb-NO" b="0" i="0" dirty="0">
                <a:solidFill>
                  <a:srgbClr val="333333"/>
                </a:solidFill>
                <a:effectLst/>
              </a:rPr>
              <a:t>Arbeid mellom kl. 2100 og kl. 0600 er nattarbeid.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29507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EA8CCC-6BDD-44FF-AEE6-319B568E1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Kan det arbeides natt (1)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05CEFFB-0421-4F77-903E-32258BA76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Rammeforskriften § 43;</a:t>
            </a:r>
          </a:p>
          <a:p>
            <a:pPr marL="0" indent="0" algn="l">
              <a:buNone/>
            </a:pPr>
            <a:r>
              <a:rPr lang="nb-NO" b="0" i="0" dirty="0">
                <a:solidFill>
                  <a:srgbClr val="212529"/>
                </a:solidFill>
                <a:effectLst/>
              </a:rPr>
              <a:t>Nattarbeid </a:t>
            </a:r>
            <a:r>
              <a:rPr lang="nb-NO" b="1" i="0" dirty="0">
                <a:solidFill>
                  <a:srgbClr val="212529"/>
                </a:solidFill>
                <a:effectLst/>
              </a:rPr>
              <a:t>er tillatt </a:t>
            </a:r>
            <a:r>
              <a:rPr lang="nb-NO" b="0" i="0" dirty="0">
                <a:solidFill>
                  <a:srgbClr val="212529"/>
                </a:solidFill>
                <a:effectLst/>
              </a:rPr>
              <a:t>når </a:t>
            </a:r>
          </a:p>
          <a:p>
            <a:pPr marL="0" indent="0" algn="l">
              <a:buNone/>
            </a:pPr>
            <a:r>
              <a:rPr lang="nb-NO" b="0" i="0" dirty="0">
                <a:solidFill>
                  <a:srgbClr val="212529"/>
                </a:solidFill>
                <a:effectLst/>
              </a:rPr>
              <a:t>a) Det er nødvendig for å opprettholde produksjonen eller arbeidet gjelder aktiviteter direkte knyttet til bore- og brønnoperasjoner, herunder nødvendige støttefunksjoner</a:t>
            </a:r>
          </a:p>
          <a:p>
            <a:pPr marL="0" indent="0" algn="l">
              <a:buNone/>
            </a:pPr>
            <a:r>
              <a:rPr lang="nb-NO" dirty="0">
                <a:solidFill>
                  <a:srgbClr val="212529"/>
                </a:solidFill>
              </a:rPr>
              <a:t>b) H</a:t>
            </a:r>
            <a:r>
              <a:rPr lang="nb-NO" b="0" i="0" dirty="0">
                <a:solidFill>
                  <a:srgbClr val="212529"/>
                </a:solidFill>
                <a:effectLst/>
              </a:rPr>
              <a:t>else -, miljø- og sikkerhetsrisikoen reduseres dersom arbeidet utføres om natten, eller</a:t>
            </a:r>
          </a:p>
          <a:p>
            <a:pPr marL="0" indent="0" algn="l">
              <a:buNone/>
            </a:pPr>
            <a:r>
              <a:rPr lang="nb-NO" b="0" i="0" dirty="0">
                <a:solidFill>
                  <a:srgbClr val="212529"/>
                </a:solidFill>
                <a:effectLst/>
              </a:rPr>
              <a:t>c) Driften på innretningen er stengt og arbeidet ikke innebærer en særlig risiko.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22805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38A9F1-9E6F-4334-8323-6E0C228CC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Kan det arbeides natt (2)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A589103C-31CC-4CF0-85A7-C533AAAFB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9" name="Plassholder for innhold 8">
            <a:extLst>
              <a:ext uri="{FF2B5EF4-FFF2-40B4-BE49-F238E27FC236}">
                <a16:creationId xmlns:a16="http://schemas.microsoft.com/office/drawing/2014/main" id="{2B379B82-3679-46D4-B380-2297F0C1B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err="1"/>
              <a:t>Aml</a:t>
            </a:r>
            <a:r>
              <a:rPr lang="nb-NO" dirty="0"/>
              <a:t> § 10-11;</a:t>
            </a:r>
          </a:p>
          <a:p>
            <a:pPr marL="0" indent="0">
              <a:buNone/>
            </a:pPr>
            <a:r>
              <a:rPr lang="nb-NO" b="0" i="0" dirty="0">
                <a:solidFill>
                  <a:srgbClr val="333333"/>
                </a:solidFill>
                <a:effectLst/>
              </a:rPr>
              <a:t>(1) Nattarbeid </a:t>
            </a:r>
            <a:r>
              <a:rPr lang="nb-NO" b="1" i="0" dirty="0">
                <a:solidFill>
                  <a:srgbClr val="333333"/>
                </a:solidFill>
                <a:effectLst/>
              </a:rPr>
              <a:t>er ikke tillatt </a:t>
            </a:r>
            <a:r>
              <a:rPr lang="nb-NO" b="0" i="0" dirty="0">
                <a:solidFill>
                  <a:srgbClr val="333333"/>
                </a:solidFill>
                <a:effectLst/>
              </a:rPr>
              <a:t>med mindre arbeidets art gjør det nødvendig.</a:t>
            </a:r>
          </a:p>
          <a:p>
            <a:pPr marL="0" indent="0">
              <a:buNone/>
            </a:pPr>
            <a:r>
              <a:rPr lang="nb-NO" dirty="0">
                <a:solidFill>
                  <a:srgbClr val="333333"/>
                </a:solidFill>
              </a:rPr>
              <a:t>(2) </a:t>
            </a:r>
            <a:r>
              <a:rPr lang="nb-NO" b="0" i="0" dirty="0">
                <a:solidFill>
                  <a:srgbClr val="333333"/>
                </a:solidFill>
                <a:effectLst/>
              </a:rPr>
              <a:t>Arbeidsgiver og arbeidstaker kan inngå skriftlig avtale om at arbeidstaker, på eget initiativ, kan utføre arbeid mellom kl. 2100 og kl. 2300.</a:t>
            </a:r>
          </a:p>
          <a:p>
            <a:pPr marL="0" indent="0">
              <a:buNone/>
            </a:pPr>
            <a:r>
              <a:rPr lang="nb-NO" b="0" i="0" dirty="0">
                <a:solidFill>
                  <a:srgbClr val="333333"/>
                </a:solidFill>
                <a:effectLst/>
              </a:rPr>
              <a:t>(3) Ved virksomhet som er bundet av tariffavtale kan arbeidsgiver og arbeidstakers tillitsvalgte inngå skriftlig avtale om nattarbeid dersom det foreligger et særlig og tidsavgrenset behov for dette.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16388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A8AF9EB-F540-4E74-9A69-52A0B3243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Hvorfor forskjellige bestemmelser?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BB116F2-59B7-45E6-845D-A01C82443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Betyr bestemmelsene egentlig det samme eller er den ene bestemmelsen strengere enn den andre?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Hvilke signaler gir «nødvendig for å opprettholde produksjonen»?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12917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BB25A3-4F47-419C-A9D2-D802FB7AC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Før nattarbeid startes;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F711C82-5103-4B3D-9FCA-AA0DF152E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b="0" i="0" dirty="0">
                <a:solidFill>
                  <a:srgbClr val="333333"/>
                </a:solidFill>
                <a:effectLst/>
              </a:rPr>
              <a:t>Arbeidsgiver skal drøfte nødvendigheten av nattarbeid med arbeidstakers tillitsvalgte før det iverksettes. Jfr. Rammeforskriften § 43, 4. ledd og </a:t>
            </a:r>
            <a:r>
              <a:rPr lang="nb-NO" b="0" i="0" dirty="0" err="1">
                <a:solidFill>
                  <a:srgbClr val="333333"/>
                </a:solidFill>
                <a:effectLst/>
              </a:rPr>
              <a:t>aml</a:t>
            </a:r>
            <a:r>
              <a:rPr lang="nb-NO" b="0" i="0" dirty="0">
                <a:solidFill>
                  <a:srgbClr val="333333"/>
                </a:solidFill>
                <a:effectLst/>
              </a:rPr>
              <a:t>. § 10-11, pkt. 5.</a:t>
            </a:r>
          </a:p>
          <a:p>
            <a:pPr marL="0" indent="0">
              <a:buNone/>
            </a:pPr>
            <a:endParaRPr lang="nb-NO" dirty="0">
              <a:solidFill>
                <a:srgbClr val="333333"/>
              </a:solidFill>
            </a:endParaRP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77984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9660E3718A0A045AE993D53BAE2A15C" ma:contentTypeVersion="6" ma:contentTypeDescription="Opprett et nytt dokument." ma:contentTypeScope="" ma:versionID="d2d43ad4c1841529db4b475c80e2a921">
  <xsd:schema xmlns:xsd="http://www.w3.org/2001/XMLSchema" xmlns:xs="http://www.w3.org/2001/XMLSchema" xmlns:p="http://schemas.microsoft.com/office/2006/metadata/properties" xmlns:ns2="5f29b807-d231-44af-b42b-4b44be6f593b" xmlns:ns3="9c82821b-d729-4ce9-a8e6-5eaaa694a4a9" targetNamespace="http://schemas.microsoft.com/office/2006/metadata/properties" ma:root="true" ma:fieldsID="dd66ab37a36e2f01c41ee72cde93d304" ns2:_="" ns3:_="">
    <xsd:import namespace="5f29b807-d231-44af-b42b-4b44be6f593b"/>
    <xsd:import namespace="9c82821b-d729-4ce9-a8e6-5eaaa694a4a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29b807-d231-44af-b42b-4b44be6f59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82821b-d729-4ce9-a8e6-5eaaa694a4a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FFC795-A308-4540-8E92-B48D7ED62F7F}">
  <ds:schemaRefs>
    <ds:schemaRef ds:uri="http://schemas.microsoft.com/office/2006/documentManagement/types"/>
    <ds:schemaRef ds:uri="5f29b807-d231-44af-b42b-4b44be6f593b"/>
    <ds:schemaRef ds:uri="http://schemas.microsoft.com/office/2006/metadata/properties"/>
    <ds:schemaRef ds:uri="http://purl.org/dc/terms/"/>
    <ds:schemaRef ds:uri="http://purl.org/dc/elements/1.1/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9c82821b-d729-4ce9-a8e6-5eaaa694a4a9"/>
  </ds:schemaRefs>
</ds:datastoreItem>
</file>

<file path=customXml/itemProps2.xml><?xml version="1.0" encoding="utf-8"?>
<ds:datastoreItem xmlns:ds="http://schemas.openxmlformats.org/officeDocument/2006/customXml" ds:itemID="{617B562C-1D16-4606-935B-A5FA8B270E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24D3FD1-97AC-4FDF-BDFA-A69B0665B0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29b807-d231-44af-b42b-4b44be6f593b"/>
    <ds:schemaRef ds:uri="9c82821b-d729-4ce9-a8e6-5eaaa694a4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313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Hvorfor fokus på nattarbeid?</vt:lpstr>
      <vt:lpstr>Nattarbeid – Hvilke regler gjelder hvor?</vt:lpstr>
      <vt:lpstr>Hva er nattarbeid ?</vt:lpstr>
      <vt:lpstr>Kan det arbeides natt (1)</vt:lpstr>
      <vt:lpstr>Kan det arbeides natt (2)</vt:lpstr>
      <vt:lpstr>Hvorfor forskjellige bestemmelser?</vt:lpstr>
      <vt:lpstr>Før nattarbeid startes;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Nattarbeid - Rammeforskriften § 43</dc:title>
  <dc:creator>Levard Olsen-Hagen</dc:creator>
  <cp:lastModifiedBy>Stig-Rune Refvik</cp:lastModifiedBy>
  <cp:revision>7</cp:revision>
  <dcterms:created xsi:type="dcterms:W3CDTF">2021-12-06T12:06:04Z</dcterms:created>
  <dcterms:modified xsi:type="dcterms:W3CDTF">2021-12-16T10:54:27Z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0x01010049660E3718A0A045AE993D53BAE2A15C</vt:lpwstr>
  </property>
</Properties>
</file>