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1296" r:id="rId3"/>
    <p:sldId id="257" r:id="rId4"/>
    <p:sldId id="1293" r:id="rId5"/>
    <p:sldId id="1290" r:id="rId6"/>
    <p:sldId id="259" r:id="rId7"/>
    <p:sldId id="1292" r:id="rId8"/>
    <p:sldId id="268" r:id="rId9"/>
    <p:sldId id="258" r:id="rId10"/>
    <p:sldId id="261" r:id="rId11"/>
    <p:sldId id="265" r:id="rId12"/>
    <p:sldId id="266" r:id="rId13"/>
    <p:sldId id="267" r:id="rId14"/>
    <p:sldId id="263" r:id="rId15"/>
    <p:sldId id="283" r:id="rId16"/>
    <p:sldId id="276" r:id="rId17"/>
    <p:sldId id="1294" r:id="rId18"/>
    <p:sldId id="264" r:id="rId19"/>
    <p:sldId id="1297" r:id="rId20"/>
    <p:sldId id="1295" r:id="rId21"/>
    <p:sldId id="129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0"/>
    <p:restoredTop sz="96327"/>
  </p:normalViewPr>
  <p:slideViewPr>
    <p:cSldViewPr snapToGrid="0">
      <p:cViewPr varScale="1">
        <p:scale>
          <a:sx n="127" d="100"/>
          <a:sy n="127" d="100"/>
        </p:scale>
        <p:origin x="216"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11:34:47.673"/>
    </inkml:context>
    <inkml:brush xml:id="br0">
      <inkml:brushProperty name="width" value="0.05" units="cm"/>
      <inkml:brushProperty name="height" value="0.05" units="cm"/>
      <inkml:brushProperty name="color" value="#E71224"/>
    </inkml:brush>
  </inkml:definitions>
  <inkml:trace contextRef="#ctx0" brushRef="#br0">3774 1479 24575,'-7'3'0,"-2"1"0,-4 0 0,-2 1 0,-4 1 0,-7 2 0,-18 4 0,-26 6 0,-18 3 0,33-8 0,-2 0 0,-8 1 0,-1-1 0,-6 0 0,-1-1 0,-2-1 0,0-1 0,6-2 0,4-2 0,12-2 0,4 0 0,-24-1 0,9-2 0,-18 0 0,19-1 0,-8 0 0,8-1 0,-6 0 0,-2 0-506,-18-1 1,-5 1-1,-2-2 506,16 1 0,-2 0 0,-1 0 0,1 0 0,1-1 0,1 1 0,0-1 0,2 1 0,-14-1 0,2 0 0,6-1 0,-14 0 0,10-1 0,30 1 0,7 1 0,-13-4 0,20-4 0,1-7 0,-15-9 1517,-15-8-1517,-7-9 0,4-4 0,6-7 0,12-5 0,13 1 0,12-1 0,15-1 0,13-7 0,16-7 0,19-14 0,-6 39 0,5 0 0,5-3 0,4 0 0,6-3 0,5 2 0,5-1 0,4 4 0,5 3 0,5 3 0,5 3 0,4 4 0,10 3 0,4 3-282,-22 12 1,3 0 0,1 2 281,5 0 0,2 1 0,1 0 0,7 0 0,1 1 0,1 1 0,-1 1 0,2 1 0,-3 1 0,-5 2 0,-2 1 0,-1 0 0,-3 2 0,-1 1 0,-1 1 0,-3 2 0,0 0 0,0 1 0,3 0 0,1 2 0,1 0 0,5 0 0,0 2 0,1 0 0,4 1 0,0 0 0,0 2 0,-1 2 0,0 1 0,-3 0 0,-6 1 0,-3 1 0,-2 1 0,24 5 0,-6 3 0,-17 0 0,-6 1 0,-14 0 0,-4 0 0,27 19 0,-21-2 0,-23-3 844,-13-2-844,-6 2 0,-1 7 0,2 10 0,1 9 0,-1 13 0,-2 4 0,-3-2 0,-4-4 0,-2-13 0,-3-11 0,-2-8 0,-1-7 0,-7 3 0,-5 7 0,-7 8 0,-5 5 0,-1-4 0,3-6 0,2-6 0,4-7 0,-1-3 0,2-3 0,-3-3 0,-1 0 0,-3 1 0,-3 1 0,2-1 0,2-2 0,6-5 0,6-7 0,3-3 0,4-4 0,-1 0 0,-2 0 0,-3 0 0,-4 1 0,-3 0 0,-5 2 0,-7-1 0,-3 1 0,-14 0 0,-6 0 0,3-1 0,7-2 0,21 0 0,10-2 0,6-1 0,2 0 0,-1-1 0,-3 1 0,1-1 0,0 1 0,2 0 0,-5 0 0,-20 0 0,-24 0 0,-27-2 0,29 1 0,0-1 0,-47-2 0,15-1 0,30 1 0,30 1 0,14 2 0,7-1 0,1 1 0,1-1 0,0 1 0,0 1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9/5/23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1023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9/5/23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8.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hyperlink" Target="https://urldefense.proofpoint.com/v2/url?u=https-3A__www.tweedekamer.nl_downloads_document-3Fid-3D2023D34144&amp;d=DwMFaQ&amp;c=euGZstcaTDllvimEN8b7jXrwqOf-v5A_CdpgnVfiiMM&amp;r=as6_ZVlJDyMo0Nm3s7y6Ptk2DNv30OBMI_XdGXsCLeA&amp;m=zLSRSpXVgQMie9w3x9zpg74l9IIfihrm0xJgzca-UIYoNDKdK8X_jBgf6a7xnyOJ&amp;s=lXbGLGD4YvRDztCFCS5V9XzNJ4UR4FyFADYCldMd9SU&amp;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86/s12940-023-00987-8." TargetMode="External"/><Relationship Id="rId2" Type="http://schemas.openxmlformats.org/officeDocument/2006/relationships/hyperlink" Target="https://apps.who.int/Iris/Handle/10665/325308" TargetMode="External"/><Relationship Id="rId1" Type="http://schemas.openxmlformats.org/officeDocument/2006/relationships/slideLayout" Target="../slideLayouts/slideLayout2.xml"/><Relationship Id="rId5" Type="http://schemas.openxmlformats.org/officeDocument/2006/relationships/hyperlink" Target="https://flyaware.nl/en/short-articles/advisory-note-nac/" TargetMode="External"/><Relationship Id="rId4" Type="http://schemas.openxmlformats.org/officeDocument/2006/relationships/hyperlink" Target="https://www.sae.org/standards/content/air4766/2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www.google.com/imgres?imgurl=https%3A%2F%2Fwww.canceractive.com%2Fmedia%2Farticles%2Fmeta%2Fimages%2Fvyvyan_howard.jpg&amp;tbnid=d9z_t7JkVehu5M&amp;vet=12ahUKEwi08_X3n5SBAxUStUwKHTe1C-oQMygAegQIARBC..i&amp;imgrefurl=https%3A%2F%2Fwww.canceractive.com%2Farticle%2Fprofessor-vyvyan-howard&amp;docid=-Z6y039Cpf-Q8M&amp;w=250&amp;h=368&amp;q=professor%20vyvyan%20Howard&amp;client=firefox-b-d&amp;ved=2ahUKEwi08_X3n5SBAxUStUwKHTe1C-oQMygAegQIARB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www.ptil.no/getfile.php/1333233/Presentasjoner/Sikkerhetsforum/referater_2015/april/Informasjon%20til%20Sikkerhetsforum%209%20april%202015%20Halvor%20Erikstein.pdf"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45A4-ED32-18F6-2A69-7FD2BFE9915C}"/>
              </a:ext>
            </a:extLst>
          </p:cNvPr>
          <p:cNvSpPr>
            <a:spLocks noGrp="1"/>
          </p:cNvSpPr>
          <p:nvPr>
            <p:ph type="ctrTitle"/>
          </p:nvPr>
        </p:nvSpPr>
        <p:spPr>
          <a:xfrm>
            <a:off x="1751012" y="1250257"/>
            <a:ext cx="8689976" cy="1987825"/>
          </a:xfrm>
        </p:spPr>
        <p:txBody>
          <a:bodyPr>
            <a:normAutofit fontScale="90000"/>
          </a:bodyPr>
          <a:lstStyle/>
          <a:p>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2400" b="0" i="1" u="none" strike="noStrike" dirty="0">
                <a:solidFill>
                  <a:schemeClr val="accent1">
                    <a:lumMod val="50000"/>
                  </a:schemeClr>
                </a:solidFill>
                <a:effectLst/>
                <a:latin typeface="Calibri" panose="020F0502020204030204" pitchFamily="34" charset="0"/>
              </a:rPr>
            </a:br>
            <a:br>
              <a:rPr lang="en-GB" sz="1800" b="0" i="0" u="none" strike="noStrike" dirty="0">
                <a:solidFill>
                  <a:srgbClr val="000000"/>
                </a:solidFill>
                <a:effectLst/>
                <a:latin typeface="Calibri" panose="020F0502020204030204" pitchFamily="34" charset="0"/>
              </a:rPr>
            </a:br>
            <a:br>
              <a:rPr lang="en-GB" dirty="0">
                <a:effectLst/>
                <a:latin typeface="Calibri" panose="020F0502020204030204" pitchFamily="34" charset="0"/>
              </a:rPr>
            </a:br>
            <a:br>
              <a:rPr lang="en-GB" dirty="0">
                <a:effectLst/>
                <a:latin typeface="Calibri" panose="020F0502020204030204" pitchFamily="34" charset="0"/>
              </a:rPr>
            </a:br>
            <a:br>
              <a:rPr lang="en-GB" dirty="0">
                <a:effectLst/>
                <a:latin typeface="Calibri" panose="020F0502020204030204" pitchFamily="34" charset="0"/>
              </a:rPr>
            </a:br>
            <a:br>
              <a:rPr lang="en-GB" dirty="0">
                <a:effectLst/>
                <a:latin typeface="Calibri" panose="020F0502020204030204" pitchFamily="34" charset="0"/>
              </a:rPr>
            </a:br>
            <a:br>
              <a:rPr lang="en-GB" dirty="0">
                <a:effectLst/>
                <a:latin typeface="Calibri" panose="020F0502020204030204" pitchFamily="34" charset="0"/>
              </a:rPr>
            </a:br>
            <a:br>
              <a:rPr lang="en-GB" dirty="0">
                <a:effectLst/>
                <a:latin typeface="Calibri" panose="020F0502020204030204" pitchFamily="34" charset="0"/>
              </a:rPr>
            </a:br>
            <a:br>
              <a:rPr lang="en-GB" dirty="0">
                <a:effectLst/>
                <a:latin typeface="Calibri" panose="020F0502020204030204" pitchFamily="34" charset="0"/>
              </a:rPr>
            </a:br>
            <a:r>
              <a:rPr lang="en-GB" sz="2200" b="0" u="none" strike="noStrike" dirty="0">
                <a:solidFill>
                  <a:schemeClr val="accent1">
                    <a:lumMod val="50000"/>
                  </a:schemeClr>
                </a:solidFill>
                <a:effectLst/>
                <a:latin typeface="Calibri" panose="020F0502020204030204" pitchFamily="34" charset="0"/>
              </a:rPr>
              <a:t>Two sides of the same coin. Health damage from</a:t>
            </a:r>
            <a:br>
              <a:rPr lang="en-GB" sz="2200" b="0" u="none" strike="noStrike" dirty="0">
                <a:solidFill>
                  <a:schemeClr val="accent1">
                    <a:lumMod val="50000"/>
                  </a:schemeClr>
                </a:solidFill>
                <a:effectLst/>
                <a:latin typeface="Calibri" panose="020F0502020204030204" pitchFamily="34" charset="0"/>
              </a:rPr>
            </a:br>
            <a:r>
              <a:rPr lang="en-GB" sz="2200" b="0" u="none" strike="noStrike" dirty="0">
                <a:solidFill>
                  <a:schemeClr val="accent1">
                    <a:lumMod val="50000"/>
                  </a:schemeClr>
                </a:solidFill>
                <a:effectLst/>
                <a:latin typeface="Calibri" panose="020F0502020204030204" pitchFamily="34" charset="0"/>
              </a:rPr>
              <a:t>turbine oils in offshore workers and</a:t>
            </a:r>
            <a:br>
              <a:rPr lang="en-GB" sz="2200" b="0" u="none" strike="noStrike" dirty="0">
                <a:solidFill>
                  <a:schemeClr val="accent1">
                    <a:lumMod val="50000"/>
                  </a:schemeClr>
                </a:solidFill>
                <a:effectLst/>
                <a:latin typeface="Calibri" panose="020F0502020204030204" pitchFamily="34" charset="0"/>
              </a:rPr>
            </a:br>
            <a:r>
              <a:rPr lang="en-GB" sz="2200" b="0" u="none" strike="noStrike" dirty="0">
                <a:solidFill>
                  <a:schemeClr val="accent1">
                    <a:lumMod val="50000"/>
                  </a:schemeClr>
                </a:solidFill>
                <a:effectLst/>
                <a:latin typeface="Calibri" panose="020F0502020204030204" pitchFamily="34" charset="0"/>
              </a:rPr>
              <a:t>flight crew. How to investigate those who are</a:t>
            </a:r>
            <a:br>
              <a:rPr lang="en-GB" sz="2200" b="0" u="none" strike="noStrike" dirty="0">
                <a:solidFill>
                  <a:schemeClr val="accent1">
                    <a:lumMod val="50000"/>
                  </a:schemeClr>
                </a:solidFill>
                <a:effectLst/>
                <a:latin typeface="Calibri" panose="020F0502020204030204" pitchFamily="34" charset="0"/>
              </a:rPr>
            </a:br>
            <a:r>
              <a:rPr lang="en-GB" sz="2200" b="0" u="none" strike="noStrike" dirty="0">
                <a:solidFill>
                  <a:schemeClr val="accent1">
                    <a:lumMod val="50000"/>
                  </a:schemeClr>
                </a:solidFill>
                <a:effectLst/>
                <a:latin typeface="Calibri" panose="020F0502020204030204" pitchFamily="34" charset="0"/>
              </a:rPr>
              <a:t>injured? International consensus on</a:t>
            </a:r>
            <a:br>
              <a:rPr lang="en-GB" sz="2200" b="0" u="none" strike="noStrike" dirty="0">
                <a:solidFill>
                  <a:schemeClr val="accent1">
                    <a:lumMod val="50000"/>
                  </a:schemeClr>
                </a:solidFill>
                <a:effectLst/>
                <a:latin typeface="Calibri" panose="020F0502020204030204" pitchFamily="34" charset="0"/>
              </a:rPr>
            </a:br>
            <a:r>
              <a:rPr lang="en-GB" sz="2200" b="0" u="none" strike="noStrike" dirty="0">
                <a:solidFill>
                  <a:schemeClr val="accent1">
                    <a:lumMod val="50000"/>
                  </a:schemeClr>
                </a:solidFill>
                <a:effectLst/>
                <a:latin typeface="Calibri" panose="020F0502020204030204" pitchFamily="34" charset="0"/>
              </a:rPr>
              <a:t>assessment of health damage</a:t>
            </a:r>
            <a:endParaRPr lang="en-GB" dirty="0"/>
          </a:p>
        </p:txBody>
      </p:sp>
      <p:sp>
        <p:nvSpPr>
          <p:cNvPr id="3" name="Subtitle 2">
            <a:extLst>
              <a:ext uri="{FF2B5EF4-FFF2-40B4-BE49-F238E27FC236}">
                <a16:creationId xmlns:a16="http://schemas.microsoft.com/office/drawing/2014/main" id="{87628837-B5F1-B3C4-0D5F-EA979CF536F2}"/>
              </a:ext>
            </a:extLst>
          </p:cNvPr>
          <p:cNvSpPr>
            <a:spLocks noGrp="1"/>
          </p:cNvSpPr>
          <p:nvPr>
            <p:ph type="subTitle" idx="1"/>
          </p:nvPr>
        </p:nvSpPr>
        <p:spPr>
          <a:xfrm>
            <a:off x="1751012" y="3429000"/>
            <a:ext cx="8689976" cy="1540565"/>
          </a:xfrm>
        </p:spPr>
        <p:txBody>
          <a:bodyPr>
            <a:normAutofit fontScale="25000" lnSpcReduction="20000"/>
          </a:bodyPr>
          <a:lstStyle/>
          <a:p>
            <a:r>
              <a:rPr lang="en-GB" sz="4400" dirty="0">
                <a:latin typeface="Helvetica" pitchFamily="2" charset="0"/>
              </a:rPr>
              <a:t>Dr Susan Michaelis - PhD, MSc, ATPL, BCA hon</a:t>
            </a:r>
          </a:p>
          <a:p>
            <a:r>
              <a:rPr lang="en-GB" sz="2400" dirty="0">
                <a:latin typeface="Helvetica" pitchFamily="2" charset="0"/>
              </a:rPr>
              <a:t>Honorary Senior Research Fellow, University of Stirling, Head of Research, Global Cabin Air Quality Executive, Michaelis Aviation Consulting</a:t>
            </a:r>
          </a:p>
          <a:p>
            <a:r>
              <a:rPr lang="en-GB" sz="4200" dirty="0">
                <a:latin typeface="Helvetica" pitchFamily="2" charset="0"/>
              </a:rPr>
              <a:t>Professor Vyvyan Howard – </a:t>
            </a:r>
            <a:r>
              <a:rPr lang="en-GB" sz="4200" dirty="0">
                <a:effectLst/>
                <a:latin typeface="Helvetica" pitchFamily="2" charset="0"/>
              </a:rPr>
              <a:t>Centre for Molecular</a:t>
            </a:r>
          </a:p>
          <a:p>
            <a:r>
              <a:rPr lang="en-GB" dirty="0">
                <a:effectLst/>
                <a:latin typeface="Helvetica" pitchFamily="2" charset="0"/>
              </a:rPr>
              <a:t>Biosciences, University of Ulster, Coleraine, Northern Ireland, UK.</a:t>
            </a:r>
            <a:endParaRPr lang="en-GB" dirty="0"/>
          </a:p>
          <a:p>
            <a:r>
              <a:rPr lang="en-GB" sz="4400" dirty="0">
                <a:latin typeface="Helvetica" pitchFamily="2" charset="0"/>
              </a:rPr>
              <a:t>Captain Tristan Loraine – ATPL, </a:t>
            </a:r>
            <a:r>
              <a:rPr lang="en-GB" sz="4400" dirty="0" err="1">
                <a:latin typeface="Helvetica" pitchFamily="2" charset="0"/>
              </a:rPr>
              <a:t>BCAi</a:t>
            </a:r>
            <a:endParaRPr lang="en-GB" sz="4400" dirty="0">
              <a:latin typeface="Helvetica" pitchFamily="2" charset="0"/>
            </a:endParaRPr>
          </a:p>
          <a:p>
            <a:r>
              <a:rPr lang="en-GB" sz="2400" dirty="0">
                <a:latin typeface="Helvetica" pitchFamily="2" charset="0"/>
              </a:rPr>
              <a:t>Spokesperson, Global Cabin Air Quality Executive</a:t>
            </a:r>
          </a:p>
          <a:p>
            <a:endParaRPr lang="en-GB" sz="2400" dirty="0">
              <a:latin typeface="Helvetica" pitchFamily="2" charset="0"/>
            </a:endParaRPr>
          </a:p>
          <a:p>
            <a:r>
              <a:rPr lang="en-GB" sz="4400" dirty="0">
                <a:latin typeface="Helvetica" pitchFamily="2" charset="0"/>
              </a:rPr>
              <a:t> HMS </a:t>
            </a:r>
            <a:r>
              <a:rPr lang="en-GB" sz="4400" dirty="0" err="1">
                <a:latin typeface="Helvetica" pitchFamily="2" charset="0"/>
              </a:rPr>
              <a:t>konferanse</a:t>
            </a:r>
            <a:r>
              <a:rPr lang="en-GB" sz="4400" dirty="0">
                <a:latin typeface="Helvetica" pitchFamily="2" charset="0"/>
              </a:rPr>
              <a:t> «</a:t>
            </a:r>
            <a:r>
              <a:rPr lang="en-GB" sz="4400" dirty="0" err="1">
                <a:latin typeface="Helvetica" pitchFamily="2" charset="0"/>
              </a:rPr>
              <a:t>Grenseløst</a:t>
            </a:r>
            <a:r>
              <a:rPr lang="en-GB" sz="4400" dirty="0">
                <a:latin typeface="Helvetica" pitchFamily="2" charset="0"/>
              </a:rPr>
              <a:t> </a:t>
            </a:r>
            <a:r>
              <a:rPr lang="en-GB" sz="4400" dirty="0" err="1">
                <a:latin typeface="Helvetica" pitchFamily="2" charset="0"/>
              </a:rPr>
              <a:t>arbeidsliv</a:t>
            </a:r>
            <a:r>
              <a:rPr lang="en-GB" sz="4400" dirty="0">
                <a:latin typeface="Helvetica" pitchFamily="2" charset="0"/>
              </a:rPr>
              <a:t>» </a:t>
            </a:r>
            <a:r>
              <a:rPr lang="en-GB" sz="4400" dirty="0" err="1">
                <a:latin typeface="Helvetica" pitchFamily="2" charset="0"/>
              </a:rPr>
              <a:t>og</a:t>
            </a:r>
            <a:r>
              <a:rPr lang="en-GB" sz="4400" dirty="0">
                <a:latin typeface="Helvetica" pitchFamily="2" charset="0"/>
              </a:rPr>
              <a:t> </a:t>
            </a:r>
            <a:br>
              <a:rPr lang="en-GB" sz="4400" dirty="0">
                <a:latin typeface="Helvetica" pitchFamily="2" charset="0"/>
              </a:rPr>
            </a:br>
            <a:r>
              <a:rPr lang="en-GB" sz="4400" dirty="0" err="1">
                <a:latin typeface="Helvetica" pitchFamily="2" charset="0"/>
              </a:rPr>
              <a:t>Områdesamling</a:t>
            </a:r>
            <a:r>
              <a:rPr lang="en-GB" sz="4400" dirty="0">
                <a:latin typeface="Helvetica" pitchFamily="2" charset="0"/>
              </a:rPr>
              <a:t>  5. – 7. </a:t>
            </a:r>
            <a:r>
              <a:rPr lang="en-GB" sz="4400" dirty="0" err="1">
                <a:latin typeface="Helvetica" pitchFamily="2" charset="0"/>
              </a:rPr>
              <a:t>september</a:t>
            </a:r>
            <a:r>
              <a:rPr lang="en-GB" sz="4400" dirty="0">
                <a:latin typeface="Helvetica" pitchFamily="2" charset="0"/>
              </a:rPr>
              <a:t> 2023 </a:t>
            </a:r>
          </a:p>
        </p:txBody>
      </p:sp>
    </p:spTree>
    <p:extLst>
      <p:ext uri="{BB962C8B-B14F-4D97-AF65-F5344CB8AC3E}">
        <p14:creationId xmlns:p14="http://schemas.microsoft.com/office/powerpoint/2010/main" val="1427327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9C5D-F830-EC26-9B3C-C247EDE930BF}"/>
              </a:ext>
            </a:extLst>
          </p:cNvPr>
          <p:cNvSpPr>
            <a:spLocks noGrp="1"/>
          </p:cNvSpPr>
          <p:nvPr>
            <p:ph type="title"/>
          </p:nvPr>
        </p:nvSpPr>
        <p:spPr/>
        <p:txBody>
          <a:bodyPr/>
          <a:lstStyle/>
          <a:p>
            <a:r>
              <a:rPr lang="en-GB" dirty="0">
                <a:solidFill>
                  <a:srgbClr val="000000"/>
                </a:solidFill>
                <a:effectLst/>
                <a:latin typeface="Helvetica" pitchFamily="2" charset="0"/>
              </a:rPr>
              <a:t>Who are we ?</a:t>
            </a:r>
            <a:br>
              <a:rPr lang="en-GB" dirty="0">
                <a:solidFill>
                  <a:srgbClr val="000000"/>
                </a:solidFill>
                <a:effectLst/>
                <a:latin typeface="Helvetica" pitchFamily="2" charset="0"/>
              </a:rPr>
            </a:br>
            <a:endParaRPr lang="en-GB" dirty="0"/>
          </a:p>
        </p:txBody>
      </p:sp>
      <p:sp>
        <p:nvSpPr>
          <p:cNvPr id="3" name="Content Placeholder 2">
            <a:extLst>
              <a:ext uri="{FF2B5EF4-FFF2-40B4-BE49-F238E27FC236}">
                <a16:creationId xmlns:a16="http://schemas.microsoft.com/office/drawing/2014/main" id="{68352842-9986-8B59-C270-08E87EEA087B}"/>
              </a:ext>
            </a:extLst>
          </p:cNvPr>
          <p:cNvSpPr>
            <a:spLocks noGrp="1"/>
          </p:cNvSpPr>
          <p:nvPr>
            <p:ph sz="quarter" idx="13"/>
          </p:nvPr>
        </p:nvSpPr>
        <p:spPr/>
        <p:txBody>
          <a:bodyPr/>
          <a:lstStyle/>
          <a:p>
            <a:pPr marL="0" indent="0">
              <a:buNone/>
            </a:pPr>
            <a:r>
              <a:rPr lang="en-GB" dirty="0">
                <a:solidFill>
                  <a:srgbClr val="000000"/>
                </a:solidFill>
                <a:effectLst/>
                <a:latin typeface="arial" panose="020B0604020202020204" pitchFamily="34" charset="0"/>
              </a:rPr>
              <a:t>International Fume Events Task Force</a:t>
            </a:r>
          </a:p>
          <a:p>
            <a:r>
              <a:rPr lang="en-GB" dirty="0">
                <a:solidFill>
                  <a:srgbClr val="000000"/>
                </a:solidFill>
                <a:latin typeface="arial" panose="020B0604020202020204" pitchFamily="34" charset="0"/>
              </a:rPr>
              <a:t>10 countries</a:t>
            </a:r>
          </a:p>
          <a:p>
            <a:pPr lvl="2"/>
            <a:r>
              <a:rPr lang="en-GB" dirty="0">
                <a:solidFill>
                  <a:srgbClr val="000000"/>
                </a:solidFill>
                <a:latin typeface="arial" panose="020B0604020202020204" pitchFamily="34" charset="0"/>
              </a:rPr>
              <a:t>Medical experts: neurological, </a:t>
            </a:r>
            <a:r>
              <a:rPr lang="en-GB" dirty="0" err="1">
                <a:solidFill>
                  <a:srgbClr val="000000"/>
                </a:solidFill>
                <a:latin typeface="arial" panose="020B0604020202020204" pitchFamily="34" charset="0"/>
              </a:rPr>
              <a:t>neurobehavioural</a:t>
            </a:r>
            <a:r>
              <a:rPr lang="en-GB" dirty="0">
                <a:solidFill>
                  <a:srgbClr val="000000"/>
                </a:solidFill>
                <a:latin typeface="arial" panose="020B0604020202020204" pitchFamily="34" charset="0"/>
              </a:rPr>
              <a:t>, pathology &amp; toxicology, respiratory, aviation medicine, epidemiology, ENT, occupational health……</a:t>
            </a:r>
          </a:p>
          <a:p>
            <a:pPr lvl="2"/>
            <a:r>
              <a:rPr lang="en-GB" dirty="0">
                <a:solidFill>
                  <a:srgbClr val="000000"/>
                </a:solidFill>
                <a:latin typeface="arial" panose="020B0604020202020204" pitchFamily="34" charset="0"/>
              </a:rPr>
              <a:t>Scientists: Pharmacology, medical genetics &amp; genome sciences</a:t>
            </a:r>
          </a:p>
          <a:p>
            <a:pPr lvl="2"/>
            <a:r>
              <a:rPr lang="en-GB" dirty="0">
                <a:solidFill>
                  <a:srgbClr val="000000"/>
                </a:solidFill>
                <a:latin typeface="arial" panose="020B0604020202020204" pitchFamily="34" charset="0"/>
              </a:rPr>
              <a:t>Others: Safety science, airline pilot/technical expert, pollution &amp; policy</a:t>
            </a:r>
          </a:p>
          <a:p>
            <a:endParaRPr lang="en-GB" dirty="0"/>
          </a:p>
        </p:txBody>
      </p:sp>
    </p:spTree>
    <p:extLst>
      <p:ext uri="{BB962C8B-B14F-4D97-AF65-F5344CB8AC3E}">
        <p14:creationId xmlns:p14="http://schemas.microsoft.com/office/powerpoint/2010/main" val="339795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832-2772-80D9-4AE4-FB16C43F5BF9}"/>
              </a:ext>
            </a:extLst>
          </p:cNvPr>
          <p:cNvSpPr>
            <a:spLocks noGrp="1"/>
          </p:cNvSpPr>
          <p:nvPr>
            <p:ph type="title"/>
          </p:nvPr>
        </p:nvSpPr>
        <p:spPr/>
        <p:txBody>
          <a:bodyPr/>
          <a:lstStyle/>
          <a:p>
            <a:r>
              <a:rPr lang="en-GB" dirty="0">
                <a:solidFill>
                  <a:srgbClr val="000000"/>
                </a:solidFill>
                <a:effectLst/>
                <a:latin typeface="Helvetica" pitchFamily="2" charset="0"/>
              </a:rPr>
              <a:t>Why is this different? 1/2</a:t>
            </a:r>
            <a:endParaRPr lang="en-GB" dirty="0"/>
          </a:p>
        </p:txBody>
      </p:sp>
      <p:sp>
        <p:nvSpPr>
          <p:cNvPr id="3" name="Content Placeholder 2">
            <a:extLst>
              <a:ext uri="{FF2B5EF4-FFF2-40B4-BE49-F238E27FC236}">
                <a16:creationId xmlns:a16="http://schemas.microsoft.com/office/drawing/2014/main" id="{1D0AB58E-4999-055B-A92B-3931F1077929}"/>
              </a:ext>
            </a:extLst>
          </p:cNvPr>
          <p:cNvSpPr>
            <a:spLocks noGrp="1"/>
          </p:cNvSpPr>
          <p:nvPr>
            <p:ph sz="quarter" idx="13"/>
          </p:nvPr>
        </p:nvSpPr>
        <p:spPr/>
        <p:txBody>
          <a:bodyPr/>
          <a:lstStyle/>
          <a:p>
            <a:pPr marL="914400" lvl="2" indent="0">
              <a:buNone/>
            </a:pPr>
            <a:endParaRPr lang="en-GB" dirty="0"/>
          </a:p>
          <a:p>
            <a:pPr lvl="2"/>
            <a:endParaRPr lang="en-GB" dirty="0"/>
          </a:p>
          <a:p>
            <a:pPr lvl="2"/>
            <a:r>
              <a:rPr lang="en-GB" sz="2000" dirty="0"/>
              <a:t>New approach</a:t>
            </a:r>
          </a:p>
          <a:p>
            <a:pPr lvl="2"/>
            <a:r>
              <a:rPr lang="en-GB" sz="2000" dirty="0"/>
              <a:t>1st systematic, comprehensive &amp; timely guidance</a:t>
            </a:r>
          </a:p>
          <a:p>
            <a:pPr lvl="2"/>
            <a:r>
              <a:rPr lang="en-GB" sz="2000" dirty="0"/>
              <a:t>Consensus approach to  recognition, investigation and management of people exposed to bleed air contaminants and fume events</a:t>
            </a:r>
          </a:p>
          <a:p>
            <a:endParaRPr lang="en-GB" dirty="0"/>
          </a:p>
        </p:txBody>
      </p:sp>
      <p:pic>
        <p:nvPicPr>
          <p:cNvPr id="4" name="Content Placeholder 4" descr="A picture containing text, screenshot, font&#10;&#10;Description automatically generated">
            <a:extLst>
              <a:ext uri="{FF2B5EF4-FFF2-40B4-BE49-F238E27FC236}">
                <a16:creationId xmlns:a16="http://schemas.microsoft.com/office/drawing/2014/main" id="{75340E8E-1E44-EB10-9DCE-4F3926ABE6D8}"/>
              </a:ext>
            </a:extLst>
          </p:cNvPr>
          <p:cNvPicPr>
            <a:picLocks noChangeAspect="1"/>
          </p:cNvPicPr>
          <p:nvPr/>
        </p:nvPicPr>
        <p:blipFill>
          <a:blip r:embed="rId2"/>
          <a:stretch>
            <a:fillRect/>
          </a:stretch>
        </p:blipFill>
        <p:spPr>
          <a:xfrm>
            <a:off x="8699439" y="1859692"/>
            <a:ext cx="2578161" cy="1444682"/>
          </a:xfrm>
          <a:prstGeom prst="rect">
            <a:avLst/>
          </a:prstGeom>
        </p:spPr>
      </p:pic>
    </p:spTree>
    <p:extLst>
      <p:ext uri="{BB962C8B-B14F-4D97-AF65-F5344CB8AC3E}">
        <p14:creationId xmlns:p14="http://schemas.microsoft.com/office/powerpoint/2010/main" val="1787023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9053-4AE3-C288-5DCF-9F894FF0F9FD}"/>
              </a:ext>
            </a:extLst>
          </p:cNvPr>
          <p:cNvSpPr>
            <a:spLocks noGrp="1"/>
          </p:cNvSpPr>
          <p:nvPr>
            <p:ph type="title"/>
          </p:nvPr>
        </p:nvSpPr>
        <p:spPr/>
        <p:txBody>
          <a:bodyPr/>
          <a:lstStyle/>
          <a:p>
            <a:r>
              <a:rPr lang="en-GB" dirty="0">
                <a:solidFill>
                  <a:srgbClr val="000000"/>
                </a:solidFill>
                <a:effectLst/>
                <a:latin typeface="Helvetica" pitchFamily="2" charset="0"/>
              </a:rPr>
              <a:t>Why is this different? </a:t>
            </a:r>
            <a:r>
              <a:rPr lang="en-GB" dirty="0">
                <a:solidFill>
                  <a:srgbClr val="000000"/>
                </a:solidFill>
                <a:latin typeface="Helvetica" pitchFamily="2" charset="0"/>
              </a:rPr>
              <a:t>2</a:t>
            </a:r>
            <a:r>
              <a:rPr lang="en-GB" dirty="0">
                <a:solidFill>
                  <a:srgbClr val="000000"/>
                </a:solidFill>
                <a:effectLst/>
                <a:latin typeface="Helvetica" pitchFamily="2" charset="0"/>
              </a:rPr>
              <a:t>/2</a:t>
            </a:r>
            <a:endParaRPr lang="en-GB" dirty="0"/>
          </a:p>
        </p:txBody>
      </p:sp>
      <p:sp>
        <p:nvSpPr>
          <p:cNvPr id="3" name="Content Placeholder 2">
            <a:extLst>
              <a:ext uri="{FF2B5EF4-FFF2-40B4-BE49-F238E27FC236}">
                <a16:creationId xmlns:a16="http://schemas.microsoft.com/office/drawing/2014/main" id="{7237C167-3405-07EE-C337-C49864983098}"/>
              </a:ext>
            </a:extLst>
          </p:cNvPr>
          <p:cNvSpPr>
            <a:spLocks noGrp="1"/>
          </p:cNvSpPr>
          <p:nvPr>
            <p:ph sz="quarter" idx="13"/>
          </p:nvPr>
        </p:nvSpPr>
        <p:spPr/>
        <p:txBody>
          <a:bodyPr/>
          <a:lstStyle/>
          <a:p>
            <a:pPr marL="1005750" lvl="2" indent="-285750"/>
            <a:r>
              <a:rPr lang="en-GB" cap="none" dirty="0"/>
              <a:t>Not Reliant On Exposure Limits- Where They Exist – Industry &amp; Regulators </a:t>
            </a:r>
            <a:r>
              <a:rPr lang="en-GB" b="1" cap="none" dirty="0">
                <a:solidFill>
                  <a:srgbClr val="FF0000"/>
                </a:solidFill>
              </a:rPr>
              <a:t>X</a:t>
            </a:r>
            <a:endParaRPr lang="en-GB" cap="none" dirty="0"/>
          </a:p>
          <a:p>
            <a:pPr lvl="2"/>
            <a:r>
              <a:rPr lang="en-GB" cap="none" dirty="0"/>
              <a:t>Not Looking For TOCP/OPIDN Only  </a:t>
            </a:r>
            <a:r>
              <a:rPr lang="en-GB" b="1" cap="none" dirty="0">
                <a:solidFill>
                  <a:srgbClr val="FF0000"/>
                </a:solidFill>
              </a:rPr>
              <a:t>X</a:t>
            </a:r>
          </a:p>
          <a:p>
            <a:pPr lvl="2"/>
            <a:r>
              <a:rPr lang="en-GB" cap="none" dirty="0"/>
              <a:t>Not Reliant On Industry In Vitro/In Vivo Studies Of High  </a:t>
            </a:r>
          </a:p>
          <a:p>
            <a:pPr marL="1005750" lvl="2" indent="-285750"/>
            <a:r>
              <a:rPr lang="en-GB" cap="none" dirty="0"/>
              <a:t>Dose Exposure Scenarios – FACTS 1 &amp; 2 (EU Funded)  X</a:t>
            </a:r>
          </a:p>
          <a:p>
            <a:pPr marL="720000" lvl="2" indent="0">
              <a:buNone/>
            </a:pPr>
            <a:endParaRPr lang="en-GB" dirty="0"/>
          </a:p>
          <a:p>
            <a:pPr marL="0" indent="0">
              <a:buNone/>
            </a:pPr>
            <a:r>
              <a:rPr lang="en-GB" b="1" dirty="0">
                <a:solidFill>
                  <a:srgbClr val="C00000">
                    <a:alpha val="60000"/>
                  </a:srgbClr>
                </a:solidFill>
              </a:rPr>
              <a:t>              Epidemiological approach - supported by literature</a:t>
            </a:r>
          </a:p>
          <a:p>
            <a:endParaRPr lang="en-GB" dirty="0"/>
          </a:p>
        </p:txBody>
      </p:sp>
      <p:pic>
        <p:nvPicPr>
          <p:cNvPr id="4" name="Content Placeholder 4" descr="A picture containing text, screenshot, font&#10;&#10;Description automatically generated">
            <a:extLst>
              <a:ext uri="{FF2B5EF4-FFF2-40B4-BE49-F238E27FC236}">
                <a16:creationId xmlns:a16="http://schemas.microsoft.com/office/drawing/2014/main" id="{4CA7097E-3260-36E9-714A-7710A921B678}"/>
              </a:ext>
            </a:extLst>
          </p:cNvPr>
          <p:cNvPicPr>
            <a:picLocks noChangeAspect="1"/>
          </p:cNvPicPr>
          <p:nvPr/>
        </p:nvPicPr>
        <p:blipFill>
          <a:blip r:embed="rId2"/>
          <a:stretch>
            <a:fillRect/>
          </a:stretch>
        </p:blipFill>
        <p:spPr>
          <a:xfrm>
            <a:off x="8327877" y="2706659"/>
            <a:ext cx="2578161" cy="1444682"/>
          </a:xfrm>
          <a:prstGeom prst="rect">
            <a:avLst/>
          </a:prstGeom>
        </p:spPr>
      </p:pic>
    </p:spTree>
    <p:extLst>
      <p:ext uri="{BB962C8B-B14F-4D97-AF65-F5344CB8AC3E}">
        <p14:creationId xmlns:p14="http://schemas.microsoft.com/office/powerpoint/2010/main" val="1067046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0959-CFDD-1655-1565-712CEFEFEC13}"/>
              </a:ext>
            </a:extLst>
          </p:cNvPr>
          <p:cNvSpPr>
            <a:spLocks noGrp="1"/>
          </p:cNvSpPr>
          <p:nvPr>
            <p:ph type="title"/>
          </p:nvPr>
        </p:nvSpPr>
        <p:spPr/>
        <p:txBody>
          <a:bodyPr/>
          <a:lstStyle/>
          <a:p>
            <a:r>
              <a:rPr lang="en-GB" dirty="0"/>
              <a:t>What is happening to people ?</a:t>
            </a:r>
          </a:p>
        </p:txBody>
      </p:sp>
      <p:sp>
        <p:nvSpPr>
          <p:cNvPr id="3" name="Content Placeholder 2">
            <a:extLst>
              <a:ext uri="{FF2B5EF4-FFF2-40B4-BE49-F238E27FC236}">
                <a16:creationId xmlns:a16="http://schemas.microsoft.com/office/drawing/2014/main" id="{1CB1E209-3927-D0DC-B4C5-AD3937B32E7D}"/>
              </a:ext>
            </a:extLst>
          </p:cNvPr>
          <p:cNvSpPr>
            <a:spLocks noGrp="1"/>
          </p:cNvSpPr>
          <p:nvPr>
            <p:ph sz="quarter" idx="13"/>
          </p:nvPr>
        </p:nvSpPr>
        <p:spPr/>
        <p:txBody>
          <a:bodyPr/>
          <a:lstStyle/>
          <a:p>
            <a:r>
              <a:rPr lang="en-GB" u="sng" cap="none" dirty="0"/>
              <a:t>Diffuse Non Specific Pattern </a:t>
            </a:r>
            <a:r>
              <a:rPr lang="en-GB" cap="none" dirty="0"/>
              <a:t>Of Acute And Chronic Effects</a:t>
            </a:r>
          </a:p>
          <a:p>
            <a:r>
              <a:rPr lang="en-GB" cap="none" dirty="0"/>
              <a:t>Consistent Pattern  Internationally</a:t>
            </a:r>
          </a:p>
          <a:p>
            <a:r>
              <a:rPr lang="en-GB" cap="none" dirty="0"/>
              <a:t>Clear Pattern Of Cause &amp; Effect (Michaelis 2017)</a:t>
            </a:r>
          </a:p>
          <a:p>
            <a:r>
              <a:rPr lang="en-GB" cap="none" dirty="0"/>
              <a:t>New Occupational Disorder</a:t>
            </a:r>
          </a:p>
          <a:p>
            <a:r>
              <a:rPr lang="en-GB" cap="none" dirty="0"/>
              <a:t>Neurological, </a:t>
            </a:r>
            <a:r>
              <a:rPr lang="en-GB" cap="none" dirty="0" err="1"/>
              <a:t>Neurobehavioural</a:t>
            </a:r>
            <a:r>
              <a:rPr lang="en-GB" cap="none" dirty="0"/>
              <a:t>, Respiratory, Cardio,  GI, General ( </a:t>
            </a:r>
            <a:r>
              <a:rPr lang="en-GB" cap="none" dirty="0" err="1"/>
              <a:t>Rheumatalogical</a:t>
            </a:r>
            <a:r>
              <a:rPr lang="en-GB" cap="none" dirty="0"/>
              <a:t>, Soft Tissue, Fatigue, Chemical Sensitivity…), Irritation, Skin, Sensitization…</a:t>
            </a:r>
          </a:p>
        </p:txBody>
      </p:sp>
    </p:spTree>
    <p:extLst>
      <p:ext uri="{BB962C8B-B14F-4D97-AF65-F5344CB8AC3E}">
        <p14:creationId xmlns:p14="http://schemas.microsoft.com/office/powerpoint/2010/main" val="421572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7A4316-306F-CA7D-4F94-C8BDA08C5588}"/>
              </a:ext>
            </a:extLst>
          </p:cNvPr>
          <p:cNvSpPr>
            <a:spLocks noGrp="1"/>
          </p:cNvSpPr>
          <p:nvPr>
            <p:ph type="title" idx="4294967295"/>
          </p:nvPr>
        </p:nvSpPr>
        <p:spPr>
          <a:xfrm>
            <a:off x="0" y="619125"/>
            <a:ext cx="10241280" cy="5312118"/>
          </a:xfrm>
        </p:spPr>
        <p:txBody>
          <a:bodyPr/>
          <a:lstStyle/>
          <a:p>
            <a:pPr marL="571500" indent="-571500">
              <a:buFont typeface="Arial" panose="020B0604020202020204" pitchFamily="34" charset="0"/>
              <a:buChar char="•"/>
            </a:pPr>
            <a:r>
              <a:rPr lang="en-GB" b="1" dirty="0">
                <a:solidFill>
                  <a:srgbClr val="FF0000"/>
                </a:solidFill>
              </a:rPr>
              <a:t>DIFFUSE ENCEPHALOPATHY</a:t>
            </a:r>
            <a:br>
              <a:rPr lang="en-GB" b="1" dirty="0">
                <a:solidFill>
                  <a:srgbClr val="FF0000"/>
                </a:solidFill>
              </a:rPr>
            </a:br>
            <a:r>
              <a:rPr lang="en-GB" b="1" dirty="0">
                <a:solidFill>
                  <a:srgbClr val="FF0000"/>
                </a:solidFill>
              </a:rPr>
              <a:t> </a:t>
            </a:r>
            <a:br>
              <a:rPr lang="en-GB" b="1" dirty="0">
                <a:solidFill>
                  <a:srgbClr val="FF0000"/>
                </a:solidFill>
              </a:rPr>
            </a:br>
            <a:r>
              <a:rPr lang="en-GB" b="1" cap="none" dirty="0"/>
              <a:t>NON SPECIFIC</a:t>
            </a:r>
            <a:br>
              <a:rPr lang="en-GB" b="1" cap="none" dirty="0"/>
            </a:br>
            <a:r>
              <a:rPr lang="en-GB" b="1" cap="none" dirty="0"/>
              <a:t>PROTEAN</a:t>
            </a:r>
            <a:br>
              <a:rPr lang="en-GB" b="1" cap="none" dirty="0"/>
            </a:br>
            <a:r>
              <a:rPr lang="en-GB" b="1" cap="none" dirty="0"/>
              <a:t>NOT CLEAR </a:t>
            </a:r>
            <a:br>
              <a:rPr lang="en-GB" b="1" cap="none" dirty="0"/>
            </a:br>
            <a:r>
              <a:rPr lang="en-GB" b="1" cap="none" dirty="0"/>
              <a:t>Localising Pattern Recognizable As A Syndrome</a:t>
            </a:r>
            <a:br>
              <a:rPr lang="en-GB" b="1" cap="none" dirty="0"/>
            </a:br>
            <a:r>
              <a:rPr lang="en-GB" b="1" cap="none" dirty="0"/>
              <a:t>DIFFUSE NEUROLOGICAL SYNDROME </a:t>
            </a:r>
            <a:br>
              <a:rPr lang="en-GB" b="1" cap="none" dirty="0"/>
            </a:br>
            <a:r>
              <a:rPr lang="en-GB" b="1" cap="none" dirty="0"/>
              <a:t>(</a:t>
            </a:r>
            <a:r>
              <a:rPr lang="en-GB" b="1" cap="none" dirty="0" err="1"/>
              <a:t>Aerotoxic</a:t>
            </a:r>
            <a:r>
              <a:rPr lang="en-GB" b="1" cap="none" dirty="0"/>
              <a:t> Syndrome)</a:t>
            </a:r>
            <a:endParaRPr lang="en-GB" b="1" dirty="0"/>
          </a:p>
        </p:txBody>
      </p:sp>
    </p:spTree>
    <p:extLst>
      <p:ext uri="{BB962C8B-B14F-4D97-AF65-F5344CB8AC3E}">
        <p14:creationId xmlns:p14="http://schemas.microsoft.com/office/powerpoint/2010/main" val="389646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3A63-7156-DB75-1BFE-0F3262105D8A}"/>
              </a:ext>
            </a:extLst>
          </p:cNvPr>
          <p:cNvSpPr>
            <a:spLocks noGrp="1"/>
          </p:cNvSpPr>
          <p:nvPr>
            <p:ph type="title"/>
          </p:nvPr>
        </p:nvSpPr>
        <p:spPr>
          <a:xfrm>
            <a:off x="1668162" y="395289"/>
            <a:ext cx="9534438" cy="1112836"/>
          </a:xfrm>
        </p:spPr>
        <p:txBody>
          <a:bodyPr>
            <a:normAutofit/>
          </a:bodyPr>
          <a:lstStyle/>
          <a:p>
            <a:br>
              <a:rPr lang="en-GB" dirty="0">
                <a:solidFill>
                  <a:srgbClr val="000000"/>
                </a:solidFill>
                <a:effectLst/>
                <a:latin typeface="Helvetica" pitchFamily="2" charset="0"/>
              </a:rPr>
            </a:br>
            <a:endParaRPr lang="en-GB" dirty="0"/>
          </a:p>
        </p:txBody>
      </p:sp>
      <p:pic>
        <p:nvPicPr>
          <p:cNvPr id="18" name="Picture 3" descr="Abstract design of flower petals in pastel">
            <a:extLst>
              <a:ext uri="{FF2B5EF4-FFF2-40B4-BE49-F238E27FC236}">
                <a16:creationId xmlns:a16="http://schemas.microsoft.com/office/drawing/2014/main" id="{1C36F430-0ABD-7D8B-A27A-E4AFC94D5E6D}"/>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rcRect l="41873" r="21223" b="2"/>
          <a:stretch/>
        </p:blipFill>
        <p:spPr>
          <a:xfrm>
            <a:off x="21" y="10"/>
            <a:ext cx="1334510" cy="6857989"/>
          </a:xfrm>
          <a:prstGeom prst="rect">
            <a:avLst/>
          </a:prstGeom>
          <a:solidFill>
            <a:srgbClr val="00B0F0"/>
          </a:solidFill>
        </p:spPr>
      </p:pic>
      <p:pic>
        <p:nvPicPr>
          <p:cNvPr id="6" name="Picture 5" descr="A picture containing plane, sky, transport, air travel&#10;&#10;Description automatically generated">
            <a:extLst>
              <a:ext uri="{FF2B5EF4-FFF2-40B4-BE49-F238E27FC236}">
                <a16:creationId xmlns:a16="http://schemas.microsoft.com/office/drawing/2014/main" id="{33EC3DAE-0E20-07D7-E044-66EACA3D3C3A}"/>
              </a:ext>
            </a:extLst>
          </p:cNvPr>
          <p:cNvPicPr>
            <a:picLocks noChangeAspect="1"/>
          </p:cNvPicPr>
          <p:nvPr/>
        </p:nvPicPr>
        <p:blipFill>
          <a:blip r:embed="rId4"/>
          <a:stretch>
            <a:fillRect/>
          </a:stretch>
        </p:blipFill>
        <p:spPr>
          <a:xfrm>
            <a:off x="0" y="0"/>
            <a:ext cx="1334510" cy="2286000"/>
          </a:xfrm>
          <a:prstGeom prst="rect">
            <a:avLst/>
          </a:prstGeom>
        </p:spPr>
      </p:pic>
      <p:pic>
        <p:nvPicPr>
          <p:cNvPr id="12" name="Picture 11" descr="A picture containing aircraft cabin, airplane, plane, passenger&#10;&#10;Description automatically generated">
            <a:extLst>
              <a:ext uri="{FF2B5EF4-FFF2-40B4-BE49-F238E27FC236}">
                <a16:creationId xmlns:a16="http://schemas.microsoft.com/office/drawing/2014/main" id="{1BDA2AF8-0935-D499-28C5-4D214A6803D5}"/>
              </a:ext>
            </a:extLst>
          </p:cNvPr>
          <p:cNvPicPr>
            <a:picLocks noChangeAspect="1"/>
          </p:cNvPicPr>
          <p:nvPr/>
        </p:nvPicPr>
        <p:blipFill>
          <a:blip r:embed="rId5"/>
          <a:stretch>
            <a:fillRect/>
          </a:stretch>
        </p:blipFill>
        <p:spPr>
          <a:xfrm>
            <a:off x="0" y="5585255"/>
            <a:ext cx="1334510" cy="1272736"/>
          </a:xfrm>
          <a:prstGeom prst="rect">
            <a:avLst/>
          </a:prstGeom>
        </p:spPr>
      </p:pic>
      <p:pic>
        <p:nvPicPr>
          <p:cNvPr id="3" name="Content Placeholder 2" descr="Pax V crew.jpg">
            <a:extLst>
              <a:ext uri="{FF2B5EF4-FFF2-40B4-BE49-F238E27FC236}">
                <a16:creationId xmlns:a16="http://schemas.microsoft.com/office/drawing/2014/main" id="{418512A5-E156-4134-C755-F66D7509504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668162" y="1628101"/>
            <a:ext cx="10242683" cy="5108665"/>
          </a:xfrm>
          <a:prstGeom prst="rect">
            <a:avLst/>
          </a:prstGeom>
        </p:spPr>
      </p:pic>
    </p:spTree>
    <p:extLst>
      <p:ext uri="{BB962C8B-B14F-4D97-AF65-F5344CB8AC3E}">
        <p14:creationId xmlns:p14="http://schemas.microsoft.com/office/powerpoint/2010/main" val="388941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3A63-7156-DB75-1BFE-0F3262105D8A}"/>
              </a:ext>
            </a:extLst>
          </p:cNvPr>
          <p:cNvSpPr>
            <a:spLocks noGrp="1"/>
          </p:cNvSpPr>
          <p:nvPr>
            <p:ph type="title"/>
          </p:nvPr>
        </p:nvSpPr>
        <p:spPr>
          <a:xfrm>
            <a:off x="1668162" y="395289"/>
            <a:ext cx="9534438" cy="1112836"/>
          </a:xfrm>
        </p:spPr>
        <p:txBody>
          <a:bodyPr>
            <a:normAutofit/>
          </a:bodyPr>
          <a:lstStyle/>
          <a:p>
            <a:r>
              <a:rPr lang="en-GB" dirty="0">
                <a:solidFill>
                  <a:srgbClr val="000000"/>
                </a:solidFill>
                <a:effectLst/>
                <a:latin typeface="Helvetica" pitchFamily="2" charset="0"/>
              </a:rPr>
              <a:t>Dose</a:t>
            </a:r>
            <a:br>
              <a:rPr lang="en-GB" dirty="0">
                <a:solidFill>
                  <a:srgbClr val="000000"/>
                </a:solidFill>
                <a:effectLst/>
                <a:latin typeface="Helvetica" pitchFamily="2" charset="0"/>
              </a:rPr>
            </a:br>
            <a:endParaRPr lang="en-GB" dirty="0"/>
          </a:p>
        </p:txBody>
      </p:sp>
      <p:pic>
        <p:nvPicPr>
          <p:cNvPr id="18" name="Picture 3" descr="Abstract design of flower petals in pastel">
            <a:extLst>
              <a:ext uri="{FF2B5EF4-FFF2-40B4-BE49-F238E27FC236}">
                <a16:creationId xmlns:a16="http://schemas.microsoft.com/office/drawing/2014/main" id="{1C36F430-0ABD-7D8B-A27A-E4AFC94D5E6D}"/>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rcRect l="41873" r="21223" b="2"/>
          <a:stretch/>
        </p:blipFill>
        <p:spPr>
          <a:xfrm>
            <a:off x="21" y="10"/>
            <a:ext cx="1334510" cy="6857989"/>
          </a:xfrm>
          <a:prstGeom prst="rect">
            <a:avLst/>
          </a:prstGeom>
          <a:solidFill>
            <a:srgbClr val="00B0F0"/>
          </a:solidFill>
        </p:spPr>
      </p:pic>
      <p:pic>
        <p:nvPicPr>
          <p:cNvPr id="6" name="Picture 5" descr="A picture containing plane, sky, transport, air travel&#10;&#10;Description automatically generated">
            <a:extLst>
              <a:ext uri="{FF2B5EF4-FFF2-40B4-BE49-F238E27FC236}">
                <a16:creationId xmlns:a16="http://schemas.microsoft.com/office/drawing/2014/main" id="{33EC3DAE-0E20-07D7-E044-66EACA3D3C3A}"/>
              </a:ext>
            </a:extLst>
          </p:cNvPr>
          <p:cNvPicPr>
            <a:picLocks noChangeAspect="1"/>
          </p:cNvPicPr>
          <p:nvPr/>
        </p:nvPicPr>
        <p:blipFill>
          <a:blip r:embed="rId4"/>
          <a:stretch>
            <a:fillRect/>
          </a:stretch>
        </p:blipFill>
        <p:spPr>
          <a:xfrm>
            <a:off x="0" y="0"/>
            <a:ext cx="1334510" cy="2286000"/>
          </a:xfrm>
          <a:prstGeom prst="rect">
            <a:avLst/>
          </a:prstGeom>
        </p:spPr>
      </p:pic>
      <p:pic>
        <p:nvPicPr>
          <p:cNvPr id="12" name="Picture 11" descr="A picture containing aircraft cabin, airplane, plane, passenger&#10;&#10;Description automatically generated">
            <a:extLst>
              <a:ext uri="{FF2B5EF4-FFF2-40B4-BE49-F238E27FC236}">
                <a16:creationId xmlns:a16="http://schemas.microsoft.com/office/drawing/2014/main" id="{1BDA2AF8-0935-D499-28C5-4D214A6803D5}"/>
              </a:ext>
            </a:extLst>
          </p:cNvPr>
          <p:cNvPicPr>
            <a:picLocks noChangeAspect="1"/>
          </p:cNvPicPr>
          <p:nvPr/>
        </p:nvPicPr>
        <p:blipFill>
          <a:blip r:embed="rId5"/>
          <a:stretch>
            <a:fillRect/>
          </a:stretch>
        </p:blipFill>
        <p:spPr>
          <a:xfrm>
            <a:off x="0" y="5585255"/>
            <a:ext cx="1334510" cy="1272736"/>
          </a:xfrm>
          <a:prstGeom prst="rect">
            <a:avLst/>
          </a:prstGeom>
        </p:spPr>
      </p:pic>
      <p:pic>
        <p:nvPicPr>
          <p:cNvPr id="5" name="Content Placeholder 4" descr="A picture containing text, screenshot, font, number&#10;&#10;Description automatically generated">
            <a:extLst>
              <a:ext uri="{FF2B5EF4-FFF2-40B4-BE49-F238E27FC236}">
                <a16:creationId xmlns:a16="http://schemas.microsoft.com/office/drawing/2014/main" id="{42FE7C62-2A29-1839-477B-AA7B8753F48D}"/>
              </a:ext>
            </a:extLst>
          </p:cNvPr>
          <p:cNvPicPr>
            <a:picLocks noGrp="1" noChangeAspect="1"/>
          </p:cNvPicPr>
          <p:nvPr>
            <p:ph idx="1"/>
          </p:nvPr>
        </p:nvPicPr>
        <p:blipFill>
          <a:blip r:embed="rId6"/>
          <a:stretch>
            <a:fillRect/>
          </a:stretch>
        </p:blipFill>
        <p:spPr>
          <a:xfrm>
            <a:off x="2858100" y="833308"/>
            <a:ext cx="7154561" cy="6122256"/>
          </a:xfrm>
        </p:spPr>
      </p:pic>
    </p:spTree>
    <p:extLst>
      <p:ext uri="{BB962C8B-B14F-4D97-AF65-F5344CB8AC3E}">
        <p14:creationId xmlns:p14="http://schemas.microsoft.com/office/powerpoint/2010/main" val="409888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A34E-86C2-E433-C34A-706D9D84AB40}"/>
              </a:ext>
            </a:extLst>
          </p:cNvPr>
          <p:cNvSpPr>
            <a:spLocks noGrp="1"/>
          </p:cNvSpPr>
          <p:nvPr>
            <p:ph type="title"/>
          </p:nvPr>
        </p:nvSpPr>
        <p:spPr/>
        <p:txBody>
          <a:bodyPr/>
          <a:lstStyle/>
          <a:p>
            <a:r>
              <a:rPr lang="en-GB" dirty="0"/>
              <a:t>Ultrafine Particles</a:t>
            </a:r>
          </a:p>
        </p:txBody>
      </p:sp>
      <p:sp>
        <p:nvSpPr>
          <p:cNvPr id="3" name="Content Placeholder 2">
            <a:extLst>
              <a:ext uri="{FF2B5EF4-FFF2-40B4-BE49-F238E27FC236}">
                <a16:creationId xmlns:a16="http://schemas.microsoft.com/office/drawing/2014/main" id="{18A3331D-026F-7DE4-5389-6FDE2A61444A}"/>
              </a:ext>
            </a:extLst>
          </p:cNvPr>
          <p:cNvSpPr>
            <a:spLocks noGrp="1"/>
          </p:cNvSpPr>
          <p:nvPr>
            <p:ph idx="1"/>
          </p:nvPr>
        </p:nvSpPr>
        <p:spPr/>
        <p:txBody>
          <a:bodyPr/>
          <a:lstStyle/>
          <a:p>
            <a:r>
              <a:rPr lang="en-GB" dirty="0"/>
              <a:t>UFP</a:t>
            </a:r>
            <a:r>
              <a:rPr lang="en-GB" cap="none" dirty="0"/>
              <a:t>s</a:t>
            </a:r>
            <a:r>
              <a:rPr lang="en-GB" dirty="0"/>
              <a:t> linked to wide range of adverse effects</a:t>
            </a:r>
          </a:p>
          <a:p>
            <a:r>
              <a:rPr lang="en-GB" dirty="0"/>
              <a:t>UFP</a:t>
            </a:r>
            <a:r>
              <a:rPr lang="en-GB" cap="none" dirty="0"/>
              <a:t>s commonly identified in aircraft air- power turbines</a:t>
            </a:r>
          </a:p>
          <a:p>
            <a:r>
              <a:rPr lang="en-GB" cap="none" dirty="0"/>
              <a:t>Associated with oil leakage/ oil droplets </a:t>
            </a:r>
            <a:r>
              <a:rPr lang="en-GB" sz="1200" cap="none" dirty="0"/>
              <a:t>(</a:t>
            </a:r>
            <a:r>
              <a:rPr lang="en-GB" sz="1200" cap="none" dirty="0" err="1"/>
              <a:t>Fushmi</a:t>
            </a:r>
            <a:r>
              <a:rPr lang="en-GB" sz="1200" cap="none" dirty="0"/>
              <a:t> et al 2019)</a:t>
            </a:r>
          </a:p>
          <a:p>
            <a:r>
              <a:rPr lang="en-GB" cap="none" dirty="0"/>
              <a:t>Normal flight</a:t>
            </a:r>
          </a:p>
        </p:txBody>
      </p:sp>
      <p:pic>
        <p:nvPicPr>
          <p:cNvPr id="5" name="Picture 4" descr="A screenshot of a website&#10;&#10;Description automatically generated">
            <a:extLst>
              <a:ext uri="{FF2B5EF4-FFF2-40B4-BE49-F238E27FC236}">
                <a16:creationId xmlns:a16="http://schemas.microsoft.com/office/drawing/2014/main" id="{C74CFF92-1D06-D6F8-AE2D-96EAE03D1155}"/>
              </a:ext>
            </a:extLst>
          </p:cNvPr>
          <p:cNvPicPr>
            <a:picLocks noChangeAspect="1"/>
          </p:cNvPicPr>
          <p:nvPr/>
        </p:nvPicPr>
        <p:blipFill>
          <a:blip r:embed="rId2"/>
          <a:stretch>
            <a:fillRect/>
          </a:stretch>
        </p:blipFill>
        <p:spPr>
          <a:xfrm>
            <a:off x="6998320" y="1997711"/>
            <a:ext cx="3116263" cy="2021840"/>
          </a:xfrm>
          <a:prstGeom prst="rect">
            <a:avLst/>
          </a:prstGeom>
        </p:spPr>
      </p:pic>
      <p:pic>
        <p:nvPicPr>
          <p:cNvPr id="7" name="Picture 6" descr="A graph showing time and time&#10;&#10;Description automatically generated">
            <a:extLst>
              <a:ext uri="{FF2B5EF4-FFF2-40B4-BE49-F238E27FC236}">
                <a16:creationId xmlns:a16="http://schemas.microsoft.com/office/drawing/2014/main" id="{61B84CD6-71F9-2022-7B41-60CC20298DD1}"/>
              </a:ext>
            </a:extLst>
          </p:cNvPr>
          <p:cNvPicPr>
            <a:picLocks noChangeAspect="1"/>
          </p:cNvPicPr>
          <p:nvPr/>
        </p:nvPicPr>
        <p:blipFill>
          <a:blip r:embed="rId3"/>
          <a:stretch>
            <a:fillRect/>
          </a:stretch>
        </p:blipFill>
        <p:spPr>
          <a:xfrm>
            <a:off x="6998320" y="4336415"/>
            <a:ext cx="3094374" cy="1771649"/>
          </a:xfrm>
          <a:prstGeom prst="rect">
            <a:avLst/>
          </a:prstGeom>
        </p:spPr>
      </p:pic>
    </p:spTree>
    <p:extLst>
      <p:ext uri="{BB962C8B-B14F-4D97-AF65-F5344CB8AC3E}">
        <p14:creationId xmlns:p14="http://schemas.microsoft.com/office/powerpoint/2010/main" val="220214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3B26-3C09-39BC-357E-E4CD9C39E63D}"/>
              </a:ext>
            </a:extLst>
          </p:cNvPr>
          <p:cNvSpPr>
            <a:spLocks noGrp="1"/>
          </p:cNvSpPr>
          <p:nvPr>
            <p:ph type="title"/>
          </p:nvPr>
        </p:nvSpPr>
        <p:spPr/>
        <p:txBody>
          <a:bodyPr/>
          <a:lstStyle/>
          <a:p>
            <a:r>
              <a:rPr lang="en-GB" dirty="0" err="1"/>
              <a:t>Whats</a:t>
            </a:r>
            <a:r>
              <a:rPr lang="en-GB" dirty="0"/>
              <a:t> coming?</a:t>
            </a:r>
          </a:p>
        </p:txBody>
      </p:sp>
      <p:sp>
        <p:nvSpPr>
          <p:cNvPr id="3" name="Content Placeholder 2">
            <a:extLst>
              <a:ext uri="{FF2B5EF4-FFF2-40B4-BE49-F238E27FC236}">
                <a16:creationId xmlns:a16="http://schemas.microsoft.com/office/drawing/2014/main" id="{76129120-93FF-267D-C7F0-7CF8E7D09F35}"/>
              </a:ext>
            </a:extLst>
          </p:cNvPr>
          <p:cNvSpPr>
            <a:spLocks noGrp="1"/>
          </p:cNvSpPr>
          <p:nvPr>
            <p:ph sz="quarter" idx="13"/>
          </p:nvPr>
        </p:nvSpPr>
        <p:spPr>
          <a:ln>
            <a:solidFill>
              <a:srgbClr val="FF0000"/>
            </a:solidFill>
          </a:ln>
        </p:spPr>
        <p:txBody>
          <a:bodyPr>
            <a:normAutofit fontScale="77500" lnSpcReduction="20000"/>
          </a:bodyPr>
          <a:lstStyle/>
          <a:p>
            <a:r>
              <a:rPr lang="en-GB" dirty="0"/>
              <a:t>New OILS</a:t>
            </a:r>
          </a:p>
          <a:p>
            <a:r>
              <a:rPr lang="en-GB" dirty="0"/>
              <a:t>Bleed air filtration</a:t>
            </a:r>
          </a:p>
          <a:p>
            <a:r>
              <a:rPr lang="en-GB" dirty="0"/>
              <a:t>contaminated air sensors?</a:t>
            </a:r>
          </a:p>
          <a:p>
            <a:r>
              <a:rPr lang="en-GB" dirty="0"/>
              <a:t>TAP blood test </a:t>
            </a:r>
          </a:p>
          <a:p>
            <a:r>
              <a:rPr lang="en-GB" dirty="0"/>
              <a:t>Bleed free designs</a:t>
            </a:r>
          </a:p>
          <a:p>
            <a:r>
              <a:rPr lang="en-GB" dirty="0"/>
              <a:t>Protective equipment</a:t>
            </a:r>
          </a:p>
          <a:p>
            <a:r>
              <a:rPr lang="en-GB" dirty="0"/>
              <a:t>Medical protocol    </a:t>
            </a:r>
            <a:r>
              <a:rPr lang="en-GB" dirty="0">
                <a:highlight>
                  <a:srgbClr val="00FF00"/>
                </a:highlight>
              </a:rPr>
              <a:t>✔️</a:t>
            </a:r>
          </a:p>
          <a:p>
            <a:r>
              <a:rPr lang="en-GB" sz="2100" dirty="0">
                <a:solidFill>
                  <a:srgbClr val="000000"/>
                </a:solidFill>
                <a:latin typeface="ArialMT"/>
                <a:hlinkClick r:id="rId2">
                  <a:extLst>
                    <a:ext uri="{A12FA001-AC4F-418D-AE19-62706E023703}">
                      <ahyp:hlinkClr xmlns:ahyp="http://schemas.microsoft.com/office/drawing/2018/hyperlinkcolor" val="tx"/>
                    </a:ext>
                  </a:extLst>
                </a:hlinkClick>
              </a:rPr>
              <a:t>Dutch </a:t>
            </a:r>
            <a:r>
              <a:rPr lang="en-GB" b="0" i="0" u="none" strike="noStrike" dirty="0">
                <a:solidFill>
                  <a:srgbClr val="000000"/>
                </a:solidFill>
                <a:effectLst/>
                <a:latin typeface="ArialMT"/>
              </a:rPr>
              <a:t>National Cabin Air Advisory Group (NAC) - Advisory note</a:t>
            </a:r>
            <a:endParaRPr lang="en-GB" b="0" i="0" dirty="0">
              <a:effectLst/>
              <a:latin typeface="ArialMT"/>
              <a:hlinkClick r:id="rId2"/>
            </a:endParaRPr>
          </a:p>
          <a:p>
            <a:r>
              <a:rPr lang="en-GB" b="0" i="0" dirty="0">
                <a:effectLst/>
                <a:latin typeface="ArialMT"/>
                <a:hlinkClick r:id="rId2"/>
              </a:rPr>
              <a:t>https://www.tweedekamer.nl/downloads/document?id=2023D34144</a:t>
            </a:r>
            <a:endParaRPr lang="en-GB" dirty="0">
              <a:solidFill>
                <a:srgbClr val="FF0000"/>
              </a:solidFill>
              <a:highlight>
                <a:srgbClr val="FF0000"/>
              </a:highlight>
            </a:endParaRPr>
          </a:p>
        </p:txBody>
      </p:sp>
    </p:spTree>
    <p:extLst>
      <p:ext uri="{BB962C8B-B14F-4D97-AF65-F5344CB8AC3E}">
        <p14:creationId xmlns:p14="http://schemas.microsoft.com/office/powerpoint/2010/main" val="380289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DA981BEA-B457-4B58-CE61-2B5F2E83E85D}"/>
              </a:ext>
            </a:extLst>
          </p:cNvPr>
          <p:cNvPicPr>
            <a:picLocks noGrp="1" noChangeAspect="1"/>
          </p:cNvPicPr>
          <p:nvPr>
            <p:ph sz="quarter" idx="4294967295"/>
          </p:nvPr>
        </p:nvPicPr>
        <p:blipFill>
          <a:blip r:embed="rId2"/>
          <a:stretch>
            <a:fillRect/>
          </a:stretch>
        </p:blipFill>
        <p:spPr>
          <a:xfrm>
            <a:off x="0" y="553022"/>
            <a:ext cx="9702800" cy="5431854"/>
          </a:xfrm>
        </p:spPr>
      </p:pic>
      <p:sp>
        <p:nvSpPr>
          <p:cNvPr id="7" name="TextBox 6">
            <a:extLst>
              <a:ext uri="{FF2B5EF4-FFF2-40B4-BE49-F238E27FC236}">
                <a16:creationId xmlns:a16="http://schemas.microsoft.com/office/drawing/2014/main" id="{AE47D3D0-929A-6ABD-4BC1-AF041EC1C7C4}"/>
              </a:ext>
            </a:extLst>
          </p:cNvPr>
          <p:cNvSpPr txBox="1"/>
          <p:nvPr/>
        </p:nvSpPr>
        <p:spPr>
          <a:xfrm>
            <a:off x="5638800" y="183690"/>
            <a:ext cx="6136640" cy="461665"/>
          </a:xfrm>
          <a:prstGeom prst="rect">
            <a:avLst/>
          </a:prstGeom>
          <a:noFill/>
        </p:spPr>
        <p:txBody>
          <a:bodyPr wrap="square">
            <a:spAutoFit/>
          </a:bodyPr>
          <a:lstStyle/>
          <a:p>
            <a:r>
              <a:rPr lang="en-GB" sz="2400" dirty="0">
                <a:solidFill>
                  <a:srgbClr val="FF0000"/>
                </a:solidFill>
                <a:highlight>
                  <a:srgbClr val="FF0000"/>
                </a:highlight>
              </a:rPr>
              <a:t>✔️</a:t>
            </a:r>
            <a:endParaRPr lang="en-GB" sz="2400" dirty="0"/>
          </a:p>
        </p:txBody>
      </p:sp>
    </p:spTree>
    <p:extLst>
      <p:ext uri="{BB962C8B-B14F-4D97-AF65-F5344CB8AC3E}">
        <p14:creationId xmlns:p14="http://schemas.microsoft.com/office/powerpoint/2010/main" val="297236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C17D098-715E-73A6-EC67-9841B0B31843}"/>
              </a:ext>
            </a:extLst>
          </p:cNvPr>
          <p:cNvPicPr>
            <a:picLocks noChangeAspect="1"/>
          </p:cNvPicPr>
          <p:nvPr/>
        </p:nvPicPr>
        <p:blipFill>
          <a:blip r:embed="rId2"/>
          <a:stretch>
            <a:fillRect/>
          </a:stretch>
        </p:blipFill>
        <p:spPr>
          <a:xfrm>
            <a:off x="0" y="1678412"/>
            <a:ext cx="10318369" cy="4498868"/>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7FDA9CFD-4D7D-ADB2-3E84-4FBD54512160}"/>
                  </a:ext>
                </a:extLst>
              </p14:cNvPr>
              <p14:cNvContentPartPr/>
              <p14:nvPr/>
            </p14:nvContentPartPr>
            <p14:xfrm>
              <a:off x="8502120" y="1444800"/>
              <a:ext cx="1594080" cy="607320"/>
            </p14:xfrm>
          </p:contentPart>
        </mc:Choice>
        <mc:Fallback xmlns="">
          <p:pic>
            <p:nvPicPr>
              <p:cNvPr id="13" name="Ink 12">
                <a:extLst>
                  <a:ext uri="{FF2B5EF4-FFF2-40B4-BE49-F238E27FC236}">
                    <a16:creationId xmlns:a16="http://schemas.microsoft.com/office/drawing/2014/main" id="{7FDA9CFD-4D7D-ADB2-3E84-4FBD54512160}"/>
                  </a:ext>
                </a:extLst>
              </p:cNvPr>
              <p:cNvPicPr/>
              <p:nvPr/>
            </p:nvPicPr>
            <p:blipFill>
              <a:blip r:embed="rId4"/>
              <a:stretch>
                <a:fillRect/>
              </a:stretch>
            </p:blipFill>
            <p:spPr>
              <a:xfrm>
                <a:off x="8493120" y="1436160"/>
                <a:ext cx="1611720" cy="624960"/>
              </a:xfrm>
              <a:prstGeom prst="rect">
                <a:avLst/>
              </a:prstGeom>
            </p:spPr>
          </p:pic>
        </mc:Fallback>
      </mc:AlternateContent>
    </p:spTree>
    <p:extLst>
      <p:ext uri="{BB962C8B-B14F-4D97-AF65-F5344CB8AC3E}">
        <p14:creationId xmlns:p14="http://schemas.microsoft.com/office/powerpoint/2010/main" val="3096223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F8B77-4713-76FB-98B6-BDC9DD13E6FA}"/>
              </a:ext>
            </a:extLst>
          </p:cNvPr>
          <p:cNvSpPr>
            <a:spLocks noGrp="1"/>
          </p:cNvSpPr>
          <p:nvPr>
            <p:ph type="title"/>
          </p:nvPr>
        </p:nvSpPr>
        <p:spPr/>
        <p:txBody>
          <a:bodyPr/>
          <a:lstStyle/>
          <a:p>
            <a:r>
              <a:rPr lang="en-GB" dirty="0"/>
              <a:t>Further reading</a:t>
            </a:r>
          </a:p>
        </p:txBody>
      </p:sp>
      <p:sp>
        <p:nvSpPr>
          <p:cNvPr id="3" name="Content Placeholder 2">
            <a:extLst>
              <a:ext uri="{FF2B5EF4-FFF2-40B4-BE49-F238E27FC236}">
                <a16:creationId xmlns:a16="http://schemas.microsoft.com/office/drawing/2014/main" id="{1EF69A1C-D1B3-AF83-1508-182958648D9A}"/>
              </a:ext>
            </a:extLst>
          </p:cNvPr>
          <p:cNvSpPr>
            <a:spLocks noGrp="1"/>
          </p:cNvSpPr>
          <p:nvPr>
            <p:ph sz="quarter" idx="13"/>
          </p:nvPr>
        </p:nvSpPr>
        <p:spPr>
          <a:xfrm>
            <a:off x="913774" y="1828800"/>
            <a:ext cx="10627986" cy="4155439"/>
          </a:xfrm>
        </p:spPr>
        <p:txBody>
          <a:bodyPr>
            <a:normAutofit lnSpcReduction="10000"/>
          </a:bodyPr>
          <a:lstStyle/>
          <a:p>
            <a:r>
              <a:rPr lang="en-GB" sz="1200" cap="none" dirty="0">
                <a:solidFill>
                  <a:srgbClr val="000000"/>
                </a:solidFill>
                <a:effectLst/>
                <a:latin typeface="Helvetica" pitchFamily="2" charset="0"/>
              </a:rPr>
              <a:t>Michaelis S, Loraine T, Howard CV. Ultrafine Particle Levels Measured On-board Short-haul Commercial Passenger Jet Aircraft. Environmental Health. 2021; 20(89): 1-14. Doi: 10.1186/S12940-021-00770-7</a:t>
            </a:r>
          </a:p>
          <a:p>
            <a:r>
              <a:rPr lang="en-GB" sz="1200" cap="none" dirty="0">
                <a:solidFill>
                  <a:srgbClr val="000000"/>
                </a:solidFill>
                <a:effectLst/>
                <a:latin typeface="Helvetica" pitchFamily="2" charset="0"/>
              </a:rPr>
              <a:t>Michaelis S, Burdon J, Howard CV. </a:t>
            </a:r>
            <a:r>
              <a:rPr lang="en-GB" sz="1200" cap="none" dirty="0" err="1">
                <a:solidFill>
                  <a:srgbClr val="000000"/>
                </a:solidFill>
                <a:effectLst/>
                <a:latin typeface="Helvetica" pitchFamily="2" charset="0"/>
              </a:rPr>
              <a:t>Aerotoxic</a:t>
            </a:r>
            <a:r>
              <a:rPr lang="en-GB" sz="1200" cap="none" dirty="0">
                <a:solidFill>
                  <a:srgbClr val="000000"/>
                </a:solidFill>
                <a:effectLst/>
                <a:latin typeface="Helvetica" pitchFamily="2" charset="0"/>
              </a:rPr>
              <a:t> Syndrome : A New Occupational Disease ? Public Health Panorama (WHO). 2017; 3: 198-211. </a:t>
            </a:r>
            <a:r>
              <a:rPr lang="en-GB" sz="1200" cap="none" dirty="0">
                <a:solidFill>
                  <a:srgbClr val="000000"/>
                </a:solidFill>
                <a:effectLst/>
                <a:latin typeface="Helvetica" pitchFamily="2" charset="0"/>
                <a:hlinkClick r:id="rId2"/>
              </a:rPr>
              <a:t>Https://Apps.Who.Int/Iris/Handle/10665/325308</a:t>
            </a:r>
            <a:endParaRPr lang="en-GB" sz="1200" cap="none" dirty="0">
              <a:solidFill>
                <a:srgbClr val="000000"/>
              </a:solidFill>
              <a:effectLst/>
              <a:latin typeface="Helvetica" pitchFamily="2" charset="0"/>
            </a:endParaRPr>
          </a:p>
          <a:p>
            <a:r>
              <a:rPr lang="en-GB" sz="1100" cap="none" dirty="0">
                <a:solidFill>
                  <a:srgbClr val="000000"/>
                </a:solidFill>
                <a:effectLst/>
                <a:latin typeface="Helvetica" pitchFamily="2" charset="0"/>
              </a:rPr>
              <a:t>Burdon J, Budnik LT, Baur X, Hageman G, Howard CV, </a:t>
            </a:r>
            <a:r>
              <a:rPr lang="en-GB" sz="1100" cap="none" dirty="0" err="1">
                <a:solidFill>
                  <a:srgbClr val="000000"/>
                </a:solidFill>
                <a:effectLst/>
                <a:latin typeface="Helvetica" pitchFamily="2" charset="0"/>
              </a:rPr>
              <a:t>Roig</a:t>
            </a:r>
            <a:r>
              <a:rPr lang="en-GB" sz="1100" cap="none" dirty="0">
                <a:solidFill>
                  <a:srgbClr val="000000"/>
                </a:solidFill>
                <a:effectLst/>
                <a:latin typeface="Helvetica" pitchFamily="2" charset="0"/>
              </a:rPr>
              <a:t> J, Et Al. Health Consequences Of Exposure To Aircraft Contaminated Air And Fume Events: A Narrative Review And Medical Protocol For The Investigation Of Exposed Aircrew And Passengers. Environmental Health. 2023; 22(1): 43. Doi: 10.1186/S12940-023-00987-8. </a:t>
            </a:r>
            <a:r>
              <a:rPr lang="en-GB" sz="1100" cap="none" dirty="0">
                <a:solidFill>
                  <a:srgbClr val="000000"/>
                </a:solidFill>
                <a:effectLst/>
                <a:latin typeface="Helvetica" pitchFamily="2" charset="0"/>
                <a:hlinkClick r:id="rId3"/>
              </a:rPr>
              <a:t>Https://Doi.Org/10.1186/S12940-023-00987-8</a:t>
            </a:r>
            <a:endParaRPr lang="en-GB" sz="1200" cap="none" dirty="0">
              <a:solidFill>
                <a:srgbClr val="000000"/>
              </a:solidFill>
              <a:effectLst/>
              <a:latin typeface="Helvetica" pitchFamily="2" charset="0"/>
            </a:endParaRPr>
          </a:p>
          <a:p>
            <a:r>
              <a:rPr lang="en-GB" sz="1100" cap="none" dirty="0">
                <a:solidFill>
                  <a:srgbClr val="000000"/>
                </a:solidFill>
                <a:latin typeface="Helvetica" pitchFamily="2" charset="0"/>
              </a:rPr>
              <a:t>Michaelis S. Aircraft contaminated air: A Brief Outline. International Journal of Sustainable Aviation. 2022; 8(3): 249-59. DOI: 10.1504/IJSA.2022.10047170</a:t>
            </a:r>
          </a:p>
          <a:p>
            <a:r>
              <a:rPr lang="en-GB" sz="1100" cap="none" dirty="0" err="1">
                <a:solidFill>
                  <a:srgbClr val="000000"/>
                </a:solidFill>
                <a:latin typeface="Helvetica" pitchFamily="2" charset="0"/>
              </a:rPr>
              <a:t>Roig</a:t>
            </a:r>
            <a:r>
              <a:rPr lang="en-GB" sz="1100" cap="none" dirty="0">
                <a:solidFill>
                  <a:srgbClr val="000000"/>
                </a:solidFill>
                <a:latin typeface="Helvetica" pitchFamily="2" charset="0"/>
              </a:rPr>
              <a:t> J, Domingo C, Burdon J, Michaelis S. Irritant-Induced Asthma Caused by </a:t>
            </a:r>
            <a:r>
              <a:rPr lang="en-GB" sz="1100" cap="none" dirty="0" err="1">
                <a:solidFill>
                  <a:srgbClr val="000000"/>
                </a:solidFill>
                <a:latin typeface="Helvetica" pitchFamily="2" charset="0"/>
              </a:rPr>
              <a:t>Aerotoxic</a:t>
            </a:r>
            <a:r>
              <a:rPr lang="en-GB" sz="1100" cap="none" dirty="0">
                <a:solidFill>
                  <a:srgbClr val="000000"/>
                </a:solidFill>
                <a:latin typeface="Helvetica" pitchFamily="2" charset="0"/>
              </a:rPr>
              <a:t> Syndrome. Lung. 2021; 199: 165-70. DOI: 10.1007/s00408-021-00431-z</a:t>
            </a:r>
          </a:p>
          <a:p>
            <a:r>
              <a:rPr lang="en-GB" sz="1100" cap="none" dirty="0">
                <a:solidFill>
                  <a:srgbClr val="000000"/>
                </a:solidFill>
                <a:latin typeface="Helvetica" pitchFamily="2" charset="0"/>
              </a:rPr>
              <a:t>SAE. Airborne Chemicals in Aircraft Cabins. AIR 4766/2. Warrendale, PA, USA: SAE Aerospace; 2021. </a:t>
            </a:r>
            <a:r>
              <a:rPr lang="en-GB" sz="1100" cap="none" dirty="0">
                <a:solidFill>
                  <a:srgbClr val="000000"/>
                </a:solidFill>
                <a:latin typeface="Helvetica" pitchFamily="2" charset="0"/>
                <a:hlinkClick r:id="rId4">
                  <a:extLst>
                    <a:ext uri="{A12FA001-AC4F-418D-AE19-62706E023703}">
                      <ahyp:hlinkClr xmlns:ahyp="http://schemas.microsoft.com/office/drawing/2018/hyperlinkcolor" val="tx"/>
                    </a:ext>
                  </a:extLst>
                </a:hlinkClick>
              </a:rPr>
              <a:t>https://www.sae.org/standards/content/air4766/2a.</a:t>
            </a:r>
            <a:r>
              <a:rPr lang="en-GB" sz="1100" cap="none" dirty="0">
                <a:solidFill>
                  <a:srgbClr val="000000"/>
                </a:solidFill>
                <a:latin typeface="Helvetica" pitchFamily="2" charset="0"/>
              </a:rPr>
              <a:t> Accessed 1 December 2022</a:t>
            </a:r>
          </a:p>
          <a:p>
            <a:r>
              <a:rPr lang="en-GB" sz="1100" cap="none" dirty="0">
                <a:solidFill>
                  <a:srgbClr val="000000"/>
                </a:solidFill>
                <a:latin typeface="Helvetica" pitchFamily="2" charset="0"/>
              </a:rPr>
              <a:t>Fushimi A, </a:t>
            </a:r>
            <a:r>
              <a:rPr lang="en-GB" sz="1100" cap="none" dirty="0" err="1">
                <a:solidFill>
                  <a:srgbClr val="000000"/>
                </a:solidFill>
                <a:latin typeface="Helvetica" pitchFamily="2" charset="0"/>
              </a:rPr>
              <a:t>Saitoh</a:t>
            </a:r>
            <a:r>
              <a:rPr lang="en-GB" sz="1100" cap="none" dirty="0">
                <a:solidFill>
                  <a:srgbClr val="000000"/>
                </a:solidFill>
                <a:latin typeface="Helvetica" pitchFamily="2" charset="0"/>
              </a:rPr>
              <a:t> K, </a:t>
            </a:r>
            <a:r>
              <a:rPr lang="en-GB" sz="1100" cap="none" dirty="0" err="1">
                <a:solidFill>
                  <a:srgbClr val="000000"/>
                </a:solidFill>
                <a:latin typeface="Helvetica" pitchFamily="2" charset="0"/>
              </a:rPr>
              <a:t>Fujitani</a:t>
            </a:r>
            <a:r>
              <a:rPr lang="en-GB" sz="1100" cap="none" dirty="0">
                <a:solidFill>
                  <a:srgbClr val="000000"/>
                </a:solidFill>
                <a:latin typeface="Helvetica" pitchFamily="2" charset="0"/>
              </a:rPr>
              <a:t> Y, </a:t>
            </a:r>
            <a:r>
              <a:rPr lang="en-GB" sz="1100" cap="none" dirty="0" err="1">
                <a:solidFill>
                  <a:srgbClr val="000000"/>
                </a:solidFill>
                <a:latin typeface="Helvetica" pitchFamily="2" charset="0"/>
              </a:rPr>
              <a:t>Takegawa</a:t>
            </a:r>
            <a:r>
              <a:rPr lang="en-GB" sz="1100" cap="none" dirty="0">
                <a:solidFill>
                  <a:srgbClr val="000000"/>
                </a:solidFill>
                <a:latin typeface="Helvetica" pitchFamily="2" charset="0"/>
              </a:rPr>
              <a:t> N. Identification of Jet Lubrication Oil as a Major Component of Aircraft Exhaust Nanoparticles. Atmospheric Chemistry and Physics. 2019; 19(9): 6389-99. DOI: 10.5194/acp-19-6389-2019</a:t>
            </a:r>
          </a:p>
          <a:p>
            <a:r>
              <a:rPr lang="en-GB" sz="1050" b="0" i="0" dirty="0">
                <a:effectLst/>
                <a:latin typeface="ArialMT"/>
                <a:hlinkClick r:id="rId5">
                  <a:extLst>
                    <a:ext uri="{A12FA001-AC4F-418D-AE19-62706E023703}">
                      <ahyp:hlinkClr xmlns:ahyp="http://schemas.microsoft.com/office/drawing/2018/hyperlinkcolor" val="tx"/>
                    </a:ext>
                  </a:extLst>
                </a:hlinkClick>
              </a:rPr>
              <a:t>2023 (NAC advisory note) https://flyaware.nl/en/short-articles/advisory-note-nac/</a:t>
            </a:r>
            <a:endParaRPr lang="en-GB" sz="1100" cap="none" dirty="0">
              <a:latin typeface="Helvetica" pitchFamily="2" charset="0"/>
            </a:endParaRPr>
          </a:p>
          <a:p>
            <a:r>
              <a:rPr lang="en-GB" sz="1100" cap="none" dirty="0">
                <a:solidFill>
                  <a:srgbClr val="000000"/>
                </a:solidFill>
                <a:latin typeface="Helvetica" pitchFamily="2" charset="0"/>
              </a:rPr>
              <a:t>Many more: e.g.    </a:t>
            </a:r>
            <a:r>
              <a:rPr lang="en-GB" sz="1100" cap="none" dirty="0" err="1">
                <a:solidFill>
                  <a:srgbClr val="000000"/>
                </a:solidFill>
                <a:latin typeface="Helvetica" pitchFamily="2" charset="0"/>
              </a:rPr>
              <a:t>gcaqe.org</a:t>
            </a:r>
            <a:r>
              <a:rPr lang="en-GB" sz="1100" cap="none" dirty="0">
                <a:solidFill>
                  <a:srgbClr val="000000"/>
                </a:solidFill>
                <a:latin typeface="Helvetica" pitchFamily="2" charset="0"/>
              </a:rPr>
              <a:t>; </a:t>
            </a:r>
            <a:r>
              <a:rPr lang="en-GB" sz="1100" cap="none" dirty="0" err="1">
                <a:solidFill>
                  <a:srgbClr val="000000"/>
                </a:solidFill>
                <a:latin typeface="Helvetica" pitchFamily="2" charset="0"/>
              </a:rPr>
              <a:t>susanmichaelis.com</a:t>
            </a:r>
            <a:endParaRPr lang="en-GB" sz="1100" cap="none" dirty="0">
              <a:solidFill>
                <a:srgbClr val="000000"/>
              </a:solidFill>
              <a:latin typeface="Helvetica" pitchFamily="2" charset="0"/>
            </a:endParaRPr>
          </a:p>
          <a:p>
            <a:endParaRPr lang="en-GB" sz="1100" cap="none" dirty="0">
              <a:solidFill>
                <a:srgbClr val="000000"/>
              </a:solidFill>
              <a:latin typeface="Helvetica" pitchFamily="2" charset="0"/>
            </a:endParaRPr>
          </a:p>
          <a:p>
            <a:endParaRPr lang="en-GB" dirty="0"/>
          </a:p>
        </p:txBody>
      </p:sp>
    </p:spTree>
    <p:extLst>
      <p:ext uri="{BB962C8B-B14F-4D97-AF65-F5344CB8AC3E}">
        <p14:creationId xmlns:p14="http://schemas.microsoft.com/office/powerpoint/2010/main" val="574599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35844-E0CC-1DE6-86F9-911078113958}"/>
              </a:ext>
            </a:extLst>
          </p:cNvPr>
          <p:cNvPicPr>
            <a:picLocks noChangeAspect="1"/>
          </p:cNvPicPr>
          <p:nvPr/>
        </p:nvPicPr>
        <p:blipFill>
          <a:blip r:embed="rId2"/>
          <a:stretch>
            <a:fillRect/>
          </a:stretch>
        </p:blipFill>
        <p:spPr>
          <a:xfrm>
            <a:off x="1087120" y="754380"/>
            <a:ext cx="4450080" cy="3337560"/>
          </a:xfrm>
          <a:prstGeom prst="rect">
            <a:avLst/>
          </a:prstGeom>
        </p:spPr>
      </p:pic>
      <p:pic>
        <p:nvPicPr>
          <p:cNvPr id="5" name="Picture 4" descr="A group of people standing in a room&#10;&#10;Description automatically generated">
            <a:extLst>
              <a:ext uri="{FF2B5EF4-FFF2-40B4-BE49-F238E27FC236}">
                <a16:creationId xmlns:a16="http://schemas.microsoft.com/office/drawing/2014/main" id="{E2C81B4B-4056-383D-ADE1-66AFEF996B7F}"/>
              </a:ext>
            </a:extLst>
          </p:cNvPr>
          <p:cNvPicPr>
            <a:picLocks noChangeAspect="1"/>
          </p:cNvPicPr>
          <p:nvPr/>
        </p:nvPicPr>
        <p:blipFill>
          <a:blip r:embed="rId3"/>
          <a:stretch>
            <a:fillRect/>
          </a:stretch>
        </p:blipFill>
        <p:spPr>
          <a:xfrm>
            <a:off x="6096000" y="3009900"/>
            <a:ext cx="3820160" cy="2865120"/>
          </a:xfrm>
          <a:prstGeom prst="rect">
            <a:avLst/>
          </a:prstGeom>
        </p:spPr>
      </p:pic>
      <p:pic>
        <p:nvPicPr>
          <p:cNvPr id="1026" name="Picture 2" descr="Professor Vyvyan Howard | CANCERactive">
            <a:hlinkClick r:id="rId4"/>
            <a:extLst>
              <a:ext uri="{FF2B5EF4-FFF2-40B4-BE49-F238E27FC236}">
                <a16:creationId xmlns:a16="http://schemas.microsoft.com/office/drawing/2014/main" id="{B87B4915-32F8-8A35-2032-58AE96B5F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872" y="3912471"/>
            <a:ext cx="18669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2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3014-A109-9905-B945-811590AA5515}"/>
              </a:ext>
            </a:extLst>
          </p:cNvPr>
          <p:cNvSpPr>
            <a:spLocks noGrp="1"/>
          </p:cNvSpPr>
          <p:nvPr>
            <p:ph type="title"/>
          </p:nvPr>
        </p:nvSpPr>
        <p:spPr/>
        <p:txBody>
          <a:bodyPr/>
          <a:lstStyle/>
          <a:p>
            <a:r>
              <a:rPr lang="en-GB" dirty="0"/>
              <a:t>Two sides of the same coin</a:t>
            </a:r>
          </a:p>
        </p:txBody>
      </p:sp>
      <p:pic>
        <p:nvPicPr>
          <p:cNvPr id="5" name="Content Placeholder 4" descr="A plane with a jet engine&#10;&#10;Description automatically generated">
            <a:extLst>
              <a:ext uri="{FF2B5EF4-FFF2-40B4-BE49-F238E27FC236}">
                <a16:creationId xmlns:a16="http://schemas.microsoft.com/office/drawing/2014/main" id="{3550747E-475D-287E-A654-2ABF570FFEBC}"/>
              </a:ext>
            </a:extLst>
          </p:cNvPr>
          <p:cNvPicPr>
            <a:picLocks noGrp="1" noChangeAspect="1"/>
          </p:cNvPicPr>
          <p:nvPr>
            <p:ph sz="quarter" idx="13"/>
          </p:nvPr>
        </p:nvPicPr>
        <p:blipFill>
          <a:blip r:embed="rId2"/>
          <a:stretch>
            <a:fillRect/>
          </a:stretch>
        </p:blipFill>
        <p:spPr>
          <a:xfrm>
            <a:off x="5635123" y="2379931"/>
            <a:ext cx="6259871" cy="3218291"/>
          </a:xfrm>
        </p:spPr>
      </p:pic>
      <p:pic>
        <p:nvPicPr>
          <p:cNvPr id="7" name="Picture 6" descr="A large oil rig in the water&#10;&#10;Description automatically generated">
            <a:extLst>
              <a:ext uri="{FF2B5EF4-FFF2-40B4-BE49-F238E27FC236}">
                <a16:creationId xmlns:a16="http://schemas.microsoft.com/office/drawing/2014/main" id="{B3DA7FC5-7AA2-0134-BFF8-9380593F8A31}"/>
              </a:ext>
            </a:extLst>
          </p:cNvPr>
          <p:cNvPicPr>
            <a:picLocks noChangeAspect="1"/>
          </p:cNvPicPr>
          <p:nvPr/>
        </p:nvPicPr>
        <p:blipFill>
          <a:blip r:embed="rId3"/>
          <a:stretch>
            <a:fillRect/>
          </a:stretch>
        </p:blipFill>
        <p:spPr>
          <a:xfrm>
            <a:off x="180546" y="2379931"/>
            <a:ext cx="5355723" cy="3971051"/>
          </a:xfrm>
          <a:prstGeom prst="rect">
            <a:avLst/>
          </a:prstGeom>
        </p:spPr>
      </p:pic>
      <p:pic>
        <p:nvPicPr>
          <p:cNvPr id="8" name="Bilde 8" descr="Et bilde som inneholder innendørs&#10;&#10;Automatisk generert beskrivelse">
            <a:extLst>
              <a:ext uri="{FF2B5EF4-FFF2-40B4-BE49-F238E27FC236}">
                <a16:creationId xmlns:a16="http://schemas.microsoft.com/office/drawing/2014/main" id="{5D2982ED-F477-AEBC-5EAF-3CFD8FB96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0695" y="4095750"/>
            <a:ext cx="3475038" cy="2762250"/>
          </a:xfrm>
          <a:prstGeom prst="rect">
            <a:avLst/>
          </a:prstGeom>
        </p:spPr>
      </p:pic>
    </p:spTree>
    <p:extLst>
      <p:ext uri="{BB962C8B-B14F-4D97-AF65-F5344CB8AC3E}">
        <p14:creationId xmlns:p14="http://schemas.microsoft.com/office/powerpoint/2010/main" val="2650713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al on the earth">
            <a:extLst>
              <a:ext uri="{FF2B5EF4-FFF2-40B4-BE49-F238E27FC236}">
                <a16:creationId xmlns:a16="http://schemas.microsoft.com/office/drawing/2014/main" id="{2FC5A22E-8C3D-14E6-D176-FBBDAEB14CF6}"/>
              </a:ext>
            </a:extLst>
          </p:cNvPr>
          <p:cNvPicPr>
            <a:picLocks noChangeAspect="1"/>
          </p:cNvPicPr>
          <p:nvPr/>
        </p:nvPicPr>
        <p:blipFill rotWithShape="1">
          <a:blip r:embed="rId4"/>
          <a:srcRect l="19509" r="13096" b="-1"/>
          <a:stretch/>
        </p:blipFill>
        <p:spPr>
          <a:xfrm>
            <a:off x="8860" y="10"/>
            <a:ext cx="6924201" cy="6857990"/>
          </a:xfrm>
          <a:prstGeom prst="rect">
            <a:avLst/>
          </a:prstGeom>
        </p:spPr>
      </p:pic>
      <p:sp>
        <p:nvSpPr>
          <p:cNvPr id="15" name="Rectangle 14">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83814E-4209-92E8-EEB0-00E8F6A2CBB0}"/>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a:t>Seals </a:t>
            </a:r>
            <a:r>
              <a:rPr lang="en-US" sz="4800" dirty="0" err="1"/>
              <a:t>Minimise</a:t>
            </a:r>
            <a:r>
              <a:rPr lang="en-US" sz="4800" dirty="0"/>
              <a:t> leakage</a:t>
            </a:r>
          </a:p>
        </p:txBody>
      </p:sp>
    </p:spTree>
    <p:extLst>
      <p:ext uri="{BB962C8B-B14F-4D97-AF65-F5344CB8AC3E}">
        <p14:creationId xmlns:p14="http://schemas.microsoft.com/office/powerpoint/2010/main" val="224372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Documents and Settings\Halvor\Mine dokumenter\Foredragsforberedelser\AIHA\Teknisk dokumentasjon\Sump philosophy lass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838201"/>
            <a:ext cx="7467600" cy="5370513"/>
          </a:xfrm>
          <a:prstGeom prst="rect">
            <a:avLst/>
          </a:prstGeom>
          <a:noFill/>
          <a:extLst>
            <a:ext uri="{909E8E84-426E-40DD-AFC4-6F175D3DCCD1}">
              <a14:hiddenFill xmlns:a14="http://schemas.microsoft.com/office/drawing/2010/main">
                <a:solidFill>
                  <a:srgbClr val="FFFFFF"/>
                </a:solidFill>
              </a14:hiddenFill>
            </a:ext>
          </a:extLst>
        </p:spPr>
      </p:pic>
      <p:sp>
        <p:nvSpPr>
          <p:cNvPr id="32772" name="Line 4"/>
          <p:cNvSpPr>
            <a:spLocks noChangeShapeType="1"/>
          </p:cNvSpPr>
          <p:nvPr/>
        </p:nvSpPr>
        <p:spPr bwMode="auto">
          <a:xfrm>
            <a:off x="5029200" y="762000"/>
            <a:ext cx="0" cy="228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3" name="Text Box 5"/>
          <p:cNvSpPr txBox="1">
            <a:spLocks noChangeArrowheads="1"/>
          </p:cNvSpPr>
          <p:nvPr/>
        </p:nvSpPr>
        <p:spPr bwMode="auto">
          <a:xfrm>
            <a:off x="4336504" y="260648"/>
            <a:ext cx="1399456" cy="369332"/>
          </a:xfrm>
          <a:prstGeom prst="rect">
            <a:avLst/>
          </a:prstGeom>
          <a:solidFill>
            <a:schemeClr val="accent2">
              <a:lumMod val="40000"/>
              <a:lumOff val="60000"/>
            </a:schemeClr>
          </a:solid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en-US" sz="1800" b="1" i="0" u="none" strike="noStrike" kern="1200" cap="none" spc="0" normalizeH="0" baseline="0" noProof="0" dirty="0">
                <a:ln>
                  <a:noFill/>
                </a:ln>
                <a:solidFill>
                  <a:srgbClr val="FF0000"/>
                </a:solidFill>
                <a:effectLst/>
                <a:uLnTx/>
                <a:uFillTx/>
                <a:latin typeface="Calibri" panose="020F0502020204030204"/>
                <a:ea typeface="+mn-ea"/>
                <a:cs typeface="+mn-cs"/>
              </a:rPr>
              <a:t>Sump vent</a:t>
            </a:r>
            <a:endParaRPr kumimoji="0" lang="en-US" alt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2774" name="Text Box 6"/>
          <p:cNvSpPr txBox="1">
            <a:spLocks noChangeArrowheads="1"/>
          </p:cNvSpPr>
          <p:nvPr/>
        </p:nvSpPr>
        <p:spPr bwMode="auto">
          <a:xfrm>
            <a:off x="9410701" y="4384676"/>
            <a:ext cx="938847" cy="646331"/>
          </a:xfrm>
          <a:prstGeom prst="rect">
            <a:avLst/>
          </a:prstGeom>
          <a:solidFill>
            <a:schemeClr val="accent2">
              <a:lumMod val="40000"/>
              <a:lumOff val="60000"/>
            </a:schemeClr>
          </a:solid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en-US" sz="1800" b="0" i="0" u="none" strike="noStrike" kern="1200" cap="none" spc="0" normalizeH="0" baseline="0" noProof="0" dirty="0">
                <a:ln>
                  <a:noFill/>
                </a:ln>
                <a:solidFill>
                  <a:srgbClr val="FF0000"/>
                </a:solidFill>
                <a:effectLst/>
                <a:uLnTx/>
                <a:uFillTx/>
                <a:latin typeface="Calibri" panose="020F0502020204030204"/>
                <a:ea typeface="+mn-ea"/>
                <a:cs typeface="+mn-cs"/>
              </a:rPr>
              <a:t>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en-US" sz="1800" b="0" i="0" u="none" strike="noStrike" kern="1200" cap="none" spc="0" normalizeH="0" baseline="0" noProof="0" dirty="0">
                <a:ln>
                  <a:noFill/>
                </a:ln>
                <a:solidFill>
                  <a:srgbClr val="FF0000"/>
                </a:solidFill>
                <a:effectLst/>
                <a:uLnTx/>
                <a:uFillTx/>
                <a:latin typeface="Calibri" panose="020F0502020204030204"/>
                <a:ea typeface="+mn-ea"/>
                <a:cs typeface="+mn-cs"/>
              </a:rPr>
              <a:t>oljetank</a:t>
            </a:r>
            <a:endParaRPr kumimoji="0" lang="en-US" alt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2775" name="Line 7"/>
          <p:cNvSpPr>
            <a:spLocks noChangeShapeType="1"/>
          </p:cNvSpPr>
          <p:nvPr/>
        </p:nvSpPr>
        <p:spPr bwMode="auto">
          <a:xfrm flipH="1">
            <a:off x="9144000" y="4724400"/>
            <a:ext cx="152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kstSylinder 1"/>
          <p:cNvSpPr txBox="1"/>
          <p:nvPr/>
        </p:nvSpPr>
        <p:spPr>
          <a:xfrm>
            <a:off x="7392145" y="2276872"/>
            <a:ext cx="1386405" cy="369332"/>
          </a:xfrm>
          <a:prstGeom prst="rect">
            <a:avLst/>
          </a:prstGeom>
          <a:solidFill>
            <a:schemeClr val="accent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Eksponering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kstSylinder 10"/>
          <p:cNvSpPr txBox="1"/>
          <p:nvPr/>
        </p:nvSpPr>
        <p:spPr>
          <a:xfrm>
            <a:off x="5015881" y="4114800"/>
            <a:ext cx="1368151" cy="369332"/>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Eksponering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ktangel 2"/>
          <p:cNvSpPr/>
          <p:nvPr/>
        </p:nvSpPr>
        <p:spPr>
          <a:xfrm>
            <a:off x="1798321" y="6342751"/>
            <a:ext cx="8543108" cy="215444"/>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http://www.ptil.no/getfile.php/1333233/Presentasjoner/Sikkerhetsforum/referater_2015/april/Informasjon%20til%20Sikkerhetsforum%209%20april%202015%20Halvor%20Erikstein.pdf</a:t>
            </a:r>
            <a:r>
              <a:rPr kumimoji="0" lang="nb-NO"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Bild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9300" y="4632644"/>
            <a:ext cx="1861066" cy="1389328"/>
          </a:xfrm>
          <a:prstGeom prst="rect">
            <a:avLst/>
          </a:prstGeom>
        </p:spPr>
      </p:pic>
      <p:sp>
        <p:nvSpPr>
          <p:cNvPr id="6" name="TekstSylinder 5"/>
          <p:cNvSpPr txBox="1"/>
          <p:nvPr/>
        </p:nvSpPr>
        <p:spPr>
          <a:xfrm>
            <a:off x="1915886" y="352697"/>
            <a:ext cx="1957652" cy="369332"/>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Avluftingspunkter </a:t>
            </a:r>
          </a:p>
        </p:txBody>
      </p:sp>
      <p:sp>
        <p:nvSpPr>
          <p:cNvPr id="7" name="TekstSylinder 6"/>
          <p:cNvSpPr txBox="1"/>
          <p:nvPr/>
        </p:nvSpPr>
        <p:spPr>
          <a:xfrm>
            <a:off x="5991497" y="260648"/>
            <a:ext cx="4599166"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Smøresystem gassturbin (aeroderivativ turbin)</a:t>
            </a:r>
          </a:p>
        </p:txBody>
      </p:sp>
      <p:sp>
        <p:nvSpPr>
          <p:cNvPr id="4" name="Plassholder for bunntekst 3">
            <a:extLst>
              <a:ext uri="{FF2B5EF4-FFF2-40B4-BE49-F238E27FC236}">
                <a16:creationId xmlns:a16="http://schemas.microsoft.com/office/drawing/2014/main" id="{4C2359F9-8C2F-4981-C1D6-BBC9D02D3A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Halvor Erikstein, SAFE</a:t>
            </a:r>
          </a:p>
        </p:txBody>
      </p:sp>
    </p:spTree>
    <p:extLst>
      <p:ext uri="{BB962C8B-B14F-4D97-AF65-F5344CB8AC3E}">
        <p14:creationId xmlns:p14="http://schemas.microsoft.com/office/powerpoint/2010/main" val="17885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751A-CE51-4209-9C18-1B7AFD26B41B}"/>
              </a:ext>
            </a:extLst>
          </p:cNvPr>
          <p:cNvSpPr>
            <a:spLocks noGrp="1"/>
          </p:cNvSpPr>
          <p:nvPr>
            <p:ph type="title"/>
          </p:nvPr>
        </p:nvSpPr>
        <p:spPr/>
        <p:txBody>
          <a:bodyPr/>
          <a:lstStyle/>
          <a:p>
            <a:r>
              <a:rPr lang="en-GB" dirty="0">
                <a:solidFill>
                  <a:srgbClr val="000000"/>
                </a:solidFill>
                <a:effectLst/>
                <a:latin typeface="Helvetica" pitchFamily="2" charset="0"/>
              </a:rPr>
              <a:t>Why is a narrative review of bleed air exposures and fume events and medical protocol necessary?</a:t>
            </a:r>
            <a:endParaRPr lang="en-GB" dirty="0"/>
          </a:p>
        </p:txBody>
      </p:sp>
      <p:sp>
        <p:nvSpPr>
          <p:cNvPr id="3" name="Content Placeholder 2">
            <a:extLst>
              <a:ext uri="{FF2B5EF4-FFF2-40B4-BE49-F238E27FC236}">
                <a16:creationId xmlns:a16="http://schemas.microsoft.com/office/drawing/2014/main" id="{133D3FCA-FEA7-AC6E-3109-314EFCF00F2B}"/>
              </a:ext>
            </a:extLst>
          </p:cNvPr>
          <p:cNvSpPr>
            <a:spLocks noGrp="1"/>
          </p:cNvSpPr>
          <p:nvPr>
            <p:ph sz="quarter" idx="13"/>
          </p:nvPr>
        </p:nvSpPr>
        <p:spPr/>
        <p:txBody>
          <a:bodyPr>
            <a:normAutofit fontScale="92500" lnSpcReduction="10000"/>
          </a:bodyPr>
          <a:lstStyle/>
          <a:p>
            <a:pPr marL="0" indent="0">
              <a:buNone/>
            </a:pPr>
            <a:r>
              <a:rPr lang="en-GB" dirty="0"/>
              <a:t>Exposure to aircraft bleed air is occurring</a:t>
            </a:r>
          </a:p>
          <a:p>
            <a:r>
              <a:rPr lang="en-GB" dirty="0"/>
              <a:t>Introduction of synthetic jet engine oils - early 1950</a:t>
            </a:r>
            <a:r>
              <a:rPr lang="en-GB" sz="1200" dirty="0"/>
              <a:t>s</a:t>
            </a:r>
          </a:p>
          <a:p>
            <a:r>
              <a:rPr lang="en-GB" dirty="0"/>
              <a:t>Exposure happens in 2 ways (documented)</a:t>
            </a:r>
            <a:endParaRPr lang="en-GB" sz="4300" dirty="0"/>
          </a:p>
          <a:p>
            <a:pPr marL="2611800" lvl="6" indent="0">
              <a:lnSpc>
                <a:spcPct val="170000"/>
              </a:lnSpc>
              <a:buNone/>
            </a:pPr>
            <a:r>
              <a:rPr lang="en-GB" b="1" dirty="0">
                <a:solidFill>
                  <a:srgbClr val="92D050"/>
                </a:solidFill>
              </a:rPr>
              <a:t>		 </a:t>
            </a:r>
            <a:r>
              <a:rPr lang="en-GB" sz="2100" b="1" dirty="0">
                <a:solidFill>
                  <a:srgbClr val="92D050"/>
                </a:solidFill>
              </a:rPr>
              <a:t>Background exposures – chronic low level</a:t>
            </a:r>
          </a:p>
          <a:p>
            <a:pPr marL="457200" indent="-457200">
              <a:lnSpc>
                <a:spcPct val="170000"/>
              </a:lnSpc>
              <a:buAutoNum type="arabicPeriod"/>
            </a:pPr>
            <a:r>
              <a:rPr lang="en-GB" dirty="0"/>
              <a:t>Normal operation  		 </a:t>
            </a:r>
            <a:r>
              <a:rPr lang="en-GB" b="1" dirty="0">
                <a:solidFill>
                  <a:srgbClr val="92D050"/>
                </a:solidFill>
              </a:rPr>
              <a:t>Transient power/ air supply changes….</a:t>
            </a:r>
          </a:p>
          <a:p>
            <a:pPr marL="457200" indent="-457200">
              <a:buAutoNum type="arabicPeriod"/>
            </a:pPr>
            <a:r>
              <a:rPr lang="en-GB" dirty="0"/>
              <a:t>Abnormal operation:    </a:t>
            </a:r>
            <a:r>
              <a:rPr lang="en-GB" b="1" dirty="0">
                <a:solidFill>
                  <a:srgbClr val="C00000">
                    <a:alpha val="60000"/>
                  </a:srgbClr>
                </a:solidFill>
              </a:rPr>
              <a:t>Oil overfill,  operational / failure conditions</a:t>
            </a:r>
            <a:r>
              <a:rPr lang="en-GB" dirty="0"/>
              <a:t>		</a:t>
            </a:r>
          </a:p>
          <a:p>
            <a:r>
              <a:rPr lang="en-GB" dirty="0"/>
              <a:t>&gt; Organophosphates, amines, esters, thermally degraded complex mixture</a:t>
            </a:r>
          </a:p>
        </p:txBody>
      </p:sp>
      <p:pic>
        <p:nvPicPr>
          <p:cNvPr id="4" name="Picture 3" descr="Frequency Triangle.png">
            <a:extLst>
              <a:ext uri="{FF2B5EF4-FFF2-40B4-BE49-F238E27FC236}">
                <a16:creationId xmlns:a16="http://schemas.microsoft.com/office/drawing/2014/main" id="{E6A3B553-F614-C1F6-A506-AAE627229CB0}"/>
              </a:ext>
            </a:extLst>
          </p:cNvPr>
          <p:cNvPicPr>
            <a:picLocks noChangeAspect="1"/>
          </p:cNvPicPr>
          <p:nvPr/>
        </p:nvPicPr>
        <p:blipFill>
          <a:blip r:embed="rId2"/>
          <a:stretch>
            <a:fillRect/>
          </a:stretch>
        </p:blipFill>
        <p:spPr>
          <a:xfrm>
            <a:off x="9357548" y="2277234"/>
            <a:ext cx="2054630" cy="1596177"/>
          </a:xfrm>
          <a:prstGeom prst="rect">
            <a:avLst/>
          </a:prstGeom>
        </p:spPr>
      </p:pic>
      <p:sp>
        <p:nvSpPr>
          <p:cNvPr id="5" name="TextBox 4">
            <a:extLst>
              <a:ext uri="{FF2B5EF4-FFF2-40B4-BE49-F238E27FC236}">
                <a16:creationId xmlns:a16="http://schemas.microsoft.com/office/drawing/2014/main" id="{43A0A4BC-6F70-A3EC-687B-866C21BE939C}"/>
              </a:ext>
            </a:extLst>
          </p:cNvPr>
          <p:cNvSpPr txBox="1"/>
          <p:nvPr/>
        </p:nvSpPr>
        <p:spPr>
          <a:xfrm>
            <a:off x="9951186" y="2318867"/>
            <a:ext cx="867353" cy="369332"/>
          </a:xfrm>
          <a:prstGeom prst="rect">
            <a:avLst/>
          </a:prstGeom>
          <a:noFill/>
        </p:spPr>
        <p:txBody>
          <a:bodyPr wrap="none" rtlCol="0">
            <a:spAutoFit/>
          </a:bodyPr>
          <a:lstStyle/>
          <a:p>
            <a:r>
              <a:rPr lang="en-GB" dirty="0"/>
              <a:t>Normal</a:t>
            </a:r>
          </a:p>
        </p:txBody>
      </p:sp>
      <p:sp>
        <p:nvSpPr>
          <p:cNvPr id="6" name="TextBox 5">
            <a:extLst>
              <a:ext uri="{FF2B5EF4-FFF2-40B4-BE49-F238E27FC236}">
                <a16:creationId xmlns:a16="http://schemas.microsoft.com/office/drawing/2014/main" id="{F0400B40-2F0F-1906-9886-80872F67203F}"/>
              </a:ext>
            </a:extLst>
          </p:cNvPr>
          <p:cNvSpPr txBox="1"/>
          <p:nvPr/>
        </p:nvSpPr>
        <p:spPr>
          <a:xfrm>
            <a:off x="9805222" y="3163685"/>
            <a:ext cx="1314142" cy="369332"/>
          </a:xfrm>
          <a:prstGeom prst="rect">
            <a:avLst/>
          </a:prstGeom>
          <a:noFill/>
        </p:spPr>
        <p:txBody>
          <a:bodyPr wrap="none" rtlCol="0">
            <a:spAutoFit/>
          </a:bodyPr>
          <a:lstStyle/>
          <a:p>
            <a:r>
              <a:rPr lang="en-GB" dirty="0"/>
              <a:t>Operational</a:t>
            </a:r>
          </a:p>
        </p:txBody>
      </p:sp>
      <p:sp>
        <p:nvSpPr>
          <p:cNvPr id="7" name="TextBox 6">
            <a:extLst>
              <a:ext uri="{FF2B5EF4-FFF2-40B4-BE49-F238E27FC236}">
                <a16:creationId xmlns:a16="http://schemas.microsoft.com/office/drawing/2014/main" id="{9FDCAC17-2969-97B0-8617-786CA0C657C7}"/>
              </a:ext>
            </a:extLst>
          </p:cNvPr>
          <p:cNvSpPr txBox="1"/>
          <p:nvPr/>
        </p:nvSpPr>
        <p:spPr>
          <a:xfrm>
            <a:off x="9989497" y="3500749"/>
            <a:ext cx="805990" cy="369332"/>
          </a:xfrm>
          <a:prstGeom prst="rect">
            <a:avLst/>
          </a:prstGeom>
          <a:noFill/>
        </p:spPr>
        <p:txBody>
          <a:bodyPr wrap="none" rtlCol="0">
            <a:spAutoFit/>
          </a:bodyPr>
          <a:lstStyle/>
          <a:p>
            <a:r>
              <a:rPr lang="en-GB" dirty="0"/>
              <a:t>Failure</a:t>
            </a:r>
          </a:p>
        </p:txBody>
      </p:sp>
      <p:cxnSp>
        <p:nvCxnSpPr>
          <p:cNvPr id="9" name="Straight Arrow Connector 8">
            <a:extLst>
              <a:ext uri="{FF2B5EF4-FFF2-40B4-BE49-F238E27FC236}">
                <a16:creationId xmlns:a16="http://schemas.microsoft.com/office/drawing/2014/main" id="{18CA9863-A322-0862-BB46-585D0AD5D5C0}"/>
              </a:ext>
            </a:extLst>
          </p:cNvPr>
          <p:cNvCxnSpPr>
            <a:cxnSpLocks/>
          </p:cNvCxnSpPr>
          <p:nvPr/>
        </p:nvCxnSpPr>
        <p:spPr>
          <a:xfrm flipV="1">
            <a:off x="3769360" y="4008503"/>
            <a:ext cx="731520"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6DEB5E-BC37-3F0E-898E-F67CFC08FC7A}"/>
              </a:ext>
            </a:extLst>
          </p:cNvPr>
          <p:cNvCxnSpPr>
            <a:cxnSpLocks/>
          </p:cNvCxnSpPr>
          <p:nvPr/>
        </p:nvCxnSpPr>
        <p:spPr>
          <a:xfrm flipV="1">
            <a:off x="3769360" y="4369330"/>
            <a:ext cx="731520" cy="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420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organosaken-139.jpg"/>
          <p:cNvPicPr>
            <a:picLocks noGrp="1" noChangeAspect="1"/>
          </p:cNvPicPr>
          <p:nvPr isPhoto="1"/>
        </p:nvPicPr>
        <p:blipFill>
          <a:blip r:embed="rId2" cstate="email">
            <a:lum/>
          </a:blip>
          <a:stretch>
            <a:fillRect/>
          </a:stretch>
        </p:blipFill>
        <p:spPr>
          <a:xfrm>
            <a:off x="1524000" y="332657"/>
            <a:ext cx="9144000" cy="6073775"/>
          </a:xfrm>
          <a:prstGeom prst="rect">
            <a:avLst/>
          </a:prstGeom>
          <a:noFill/>
          <a:ln>
            <a:noFill/>
          </a:ln>
        </p:spPr>
      </p:pic>
      <p:sp>
        <p:nvSpPr>
          <p:cNvPr id="3" name="TekstSylinder 2"/>
          <p:cNvSpPr txBox="1"/>
          <p:nvPr/>
        </p:nvSpPr>
        <p:spPr>
          <a:xfrm>
            <a:off x="6096001" y="2276873"/>
            <a:ext cx="17171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rPr>
              <a:t>1988 </a:t>
            </a:r>
            <a:r>
              <a:rPr kumimoji="0" lang="nb-NO" sz="1800" b="0" i="0" u="none" strike="noStrike" kern="1200" cap="none" spc="0" normalizeH="0" baseline="0" noProof="0" dirty="0">
                <a:ln>
                  <a:noFill/>
                </a:ln>
                <a:solidFill>
                  <a:srgbClr val="FFFF00"/>
                </a:solidFill>
                <a:effectLst/>
                <a:uLnTx/>
                <a:uFillTx/>
                <a:latin typeface="Calibri" panose="020F0502020204030204"/>
                <a:ea typeface="+mn-ea"/>
                <a:cs typeface="+mn-cs"/>
              </a:rPr>
              <a:t>”MS”</a:t>
            </a:r>
            <a:endPar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TekstSylinder 3"/>
          <p:cNvSpPr txBox="1"/>
          <p:nvPr/>
        </p:nvSpPr>
        <p:spPr>
          <a:xfrm>
            <a:off x="7688983" y="2204573"/>
            <a:ext cx="17171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rPr>
              <a:t>1991 </a:t>
            </a:r>
            <a:r>
              <a:rPr kumimoji="0" lang="nb-NO" sz="1800" b="0" i="0" u="none" strike="noStrike" kern="1200" cap="none" spc="0" normalizeH="0" baseline="0" noProof="0" dirty="0">
                <a:ln>
                  <a:noFill/>
                </a:ln>
                <a:solidFill>
                  <a:srgbClr val="FFFF00"/>
                </a:solidFill>
                <a:effectLst/>
                <a:uLnTx/>
                <a:uFillTx/>
                <a:latin typeface="Calibri" panose="020F0502020204030204"/>
                <a:ea typeface="+mn-ea"/>
                <a:cs typeface="+mn-cs"/>
              </a:rPr>
              <a:t>”MS”</a:t>
            </a:r>
            <a:endPar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5" name="TekstSylinder 4"/>
          <p:cNvSpPr txBox="1"/>
          <p:nvPr/>
        </p:nvSpPr>
        <p:spPr>
          <a:xfrm>
            <a:off x="4604301" y="1969677"/>
            <a:ext cx="17732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rPr>
              <a:t>1988 </a:t>
            </a:r>
            <a:r>
              <a:rPr kumimoji="0" lang="nb-NO" sz="2000" b="0" i="0" u="none" strike="noStrike" kern="1200" cap="none" spc="0" normalizeH="0" baseline="0" noProof="0" dirty="0">
                <a:ln>
                  <a:noFill/>
                </a:ln>
                <a:solidFill>
                  <a:srgbClr val="FFFF00"/>
                </a:solidFill>
                <a:effectLst/>
                <a:uLnTx/>
                <a:uFillTx/>
                <a:latin typeface="Calibri" panose="020F0502020204030204"/>
                <a:ea typeface="+mn-ea"/>
                <a:cs typeface="+mn-cs"/>
              </a:rPr>
              <a:t>”MS”</a:t>
            </a:r>
            <a:endPar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 name="TekstSylinder 5"/>
          <p:cNvSpPr txBox="1"/>
          <p:nvPr/>
        </p:nvSpPr>
        <p:spPr>
          <a:xfrm>
            <a:off x="3431704" y="2132857"/>
            <a:ext cx="13681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FFFF00"/>
                </a:solidFill>
                <a:effectLst/>
                <a:uLnTx/>
                <a:uFillTx/>
                <a:latin typeface="Calibri" panose="020F0502020204030204"/>
                <a:ea typeface="+mn-ea"/>
                <a:cs typeface="+mn-cs"/>
              </a:rPr>
              <a:t>1987</a:t>
            </a:r>
          </a:p>
        </p:txBody>
      </p:sp>
      <p:sp>
        <p:nvSpPr>
          <p:cNvPr id="7" name="TekstSylinder 6"/>
          <p:cNvSpPr txBox="1"/>
          <p:nvPr/>
        </p:nvSpPr>
        <p:spPr>
          <a:xfrm>
            <a:off x="2974805" y="116633"/>
            <a:ext cx="6718314" cy="1846659"/>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5 turbinteknikere fra Statfjord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Tre  hadde levd med multippel sklerose (MS) diagnoser i mer enn 20 år, men mener de er feildiagnostisert.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To ble sendt til undersøkelse med mistanke om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Alle er sikre på at det jobben som har forårsaket helseskadene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Avvist som yrkesbetinget fordi det vi vet i dag ikke var kjent. </a:t>
            </a:r>
          </a:p>
        </p:txBody>
      </p:sp>
      <p:sp>
        <p:nvSpPr>
          <p:cNvPr id="9" name="TekstSylinder 8"/>
          <p:cNvSpPr txBox="1"/>
          <p:nvPr/>
        </p:nvSpPr>
        <p:spPr>
          <a:xfrm>
            <a:off x="2783633" y="4509120"/>
            <a:ext cx="1043173"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ANDRZEJ</a:t>
            </a:r>
          </a:p>
        </p:txBody>
      </p:sp>
      <p:sp>
        <p:nvSpPr>
          <p:cNvPr id="10" name="TekstSylinder 9"/>
          <p:cNvSpPr txBox="1"/>
          <p:nvPr/>
        </p:nvSpPr>
        <p:spPr>
          <a:xfrm>
            <a:off x="3935761" y="4149080"/>
            <a:ext cx="899157"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HARRY</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kstSylinder 10"/>
          <p:cNvSpPr txBox="1"/>
          <p:nvPr/>
        </p:nvSpPr>
        <p:spPr>
          <a:xfrm>
            <a:off x="5124836" y="4005064"/>
            <a:ext cx="1115181"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CHARLES</a:t>
            </a:r>
          </a:p>
        </p:txBody>
      </p:sp>
      <p:sp>
        <p:nvSpPr>
          <p:cNvPr id="12" name="TekstSylinder 11"/>
          <p:cNvSpPr txBox="1"/>
          <p:nvPr/>
        </p:nvSpPr>
        <p:spPr>
          <a:xfrm>
            <a:off x="6240016" y="3738518"/>
            <a:ext cx="1008112"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MOGENS</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Sylinder 12"/>
          <p:cNvSpPr txBox="1"/>
          <p:nvPr/>
        </p:nvSpPr>
        <p:spPr>
          <a:xfrm>
            <a:off x="8005156" y="3738518"/>
            <a:ext cx="899157"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TORLEIF</a:t>
            </a:r>
          </a:p>
        </p:txBody>
      </p:sp>
      <p:sp>
        <p:nvSpPr>
          <p:cNvPr id="8" name="TekstSylinder 7">
            <a:extLst>
              <a:ext uri="{FF2B5EF4-FFF2-40B4-BE49-F238E27FC236}">
                <a16:creationId xmlns:a16="http://schemas.microsoft.com/office/drawing/2014/main" id="{E03C0995-F73A-4A88-8BB1-AA016C5CFB84}"/>
              </a:ext>
            </a:extLst>
          </p:cNvPr>
          <p:cNvSpPr txBox="1"/>
          <p:nvPr/>
        </p:nvSpPr>
        <p:spPr>
          <a:xfrm>
            <a:off x="9571950" y="5955738"/>
            <a:ext cx="2510687"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Stavanger, oktober 2011 </a:t>
            </a:r>
          </a:p>
        </p:txBody>
      </p:sp>
      <p:sp>
        <p:nvSpPr>
          <p:cNvPr id="14" name="Ellipse 13">
            <a:extLst>
              <a:ext uri="{FF2B5EF4-FFF2-40B4-BE49-F238E27FC236}">
                <a16:creationId xmlns:a16="http://schemas.microsoft.com/office/drawing/2014/main" id="{49715B39-9DCF-4276-95C5-7524F6765075}"/>
              </a:ext>
            </a:extLst>
          </p:cNvPr>
          <p:cNvSpPr/>
          <p:nvPr/>
        </p:nvSpPr>
        <p:spPr>
          <a:xfrm>
            <a:off x="9931652" y="17323"/>
            <a:ext cx="2191244" cy="222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Calibri" panose="020F0502020204030204"/>
                <a:ea typeface="+mn-ea"/>
                <a:cs typeface="+mn-cs"/>
              </a:rPr>
              <a:t>MS-saken på Statfjord </a:t>
            </a:r>
          </a:p>
        </p:txBody>
      </p:sp>
      <p:sp>
        <p:nvSpPr>
          <p:cNvPr id="15" name="Plassholder for bunntekst 14">
            <a:extLst>
              <a:ext uri="{FF2B5EF4-FFF2-40B4-BE49-F238E27FC236}">
                <a16:creationId xmlns:a16="http://schemas.microsoft.com/office/drawing/2014/main" id="{E4F9D770-979F-462F-40AF-39E714CAC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Halvor Erikstein, SAFE</a:t>
            </a:r>
          </a:p>
        </p:txBody>
      </p:sp>
    </p:spTree>
    <p:extLst>
      <p:ext uri="{BB962C8B-B14F-4D97-AF65-F5344CB8AC3E}">
        <p14:creationId xmlns:p14="http://schemas.microsoft.com/office/powerpoint/2010/main" val="193094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DCDC-5968-01D4-B2EE-FCB44A4C2550}"/>
              </a:ext>
            </a:extLst>
          </p:cNvPr>
          <p:cNvSpPr>
            <a:spLocks noGrp="1"/>
          </p:cNvSpPr>
          <p:nvPr>
            <p:ph type="title"/>
          </p:nvPr>
        </p:nvSpPr>
        <p:spPr>
          <a:xfrm>
            <a:off x="913775" y="618517"/>
            <a:ext cx="8951585" cy="1596177"/>
          </a:xfrm>
        </p:spPr>
        <p:txBody>
          <a:bodyPr/>
          <a:lstStyle/>
          <a:p>
            <a:r>
              <a:rPr lang="en-GB" dirty="0"/>
              <a:t>Crew</a:t>
            </a:r>
          </a:p>
        </p:txBody>
      </p:sp>
      <p:pic>
        <p:nvPicPr>
          <p:cNvPr id="5" name="Content Placeholder 4">
            <a:extLst>
              <a:ext uri="{FF2B5EF4-FFF2-40B4-BE49-F238E27FC236}">
                <a16:creationId xmlns:a16="http://schemas.microsoft.com/office/drawing/2014/main" id="{DFC20CA4-052B-B769-A459-0F52AE78B3D1}"/>
              </a:ext>
            </a:extLst>
          </p:cNvPr>
          <p:cNvPicPr>
            <a:picLocks noGrp="1" noChangeAspect="1"/>
          </p:cNvPicPr>
          <p:nvPr>
            <p:ph sz="quarter" idx="13"/>
          </p:nvPr>
        </p:nvPicPr>
        <p:blipFill>
          <a:blip r:embed="rId2"/>
          <a:stretch>
            <a:fillRect/>
          </a:stretch>
        </p:blipFill>
        <p:spPr>
          <a:xfrm>
            <a:off x="1941629" y="1910081"/>
            <a:ext cx="7423819" cy="4145280"/>
          </a:xfrm>
        </p:spPr>
      </p:pic>
    </p:spTree>
    <p:extLst>
      <p:ext uri="{BB962C8B-B14F-4D97-AF65-F5344CB8AC3E}">
        <p14:creationId xmlns:p14="http://schemas.microsoft.com/office/powerpoint/2010/main" val="238699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87804A4-6228-CB24-D1B6-6BBD7C5011C5}"/>
              </a:ext>
            </a:extLst>
          </p:cNvPr>
          <p:cNvPicPr>
            <a:picLocks noChangeAspect="1"/>
          </p:cNvPicPr>
          <p:nvPr/>
        </p:nvPicPr>
        <p:blipFill>
          <a:blip r:embed="rId2"/>
          <a:stretch>
            <a:fillRect/>
          </a:stretch>
        </p:blipFill>
        <p:spPr>
          <a:xfrm>
            <a:off x="2209800" y="1416222"/>
            <a:ext cx="7772400" cy="4243173"/>
          </a:xfrm>
          <a:prstGeom prst="rect">
            <a:avLst/>
          </a:prstGeom>
        </p:spPr>
      </p:pic>
    </p:spTree>
    <p:extLst>
      <p:ext uri="{BB962C8B-B14F-4D97-AF65-F5344CB8AC3E}">
        <p14:creationId xmlns:p14="http://schemas.microsoft.com/office/powerpoint/2010/main" val="111285373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1687</TotalTime>
  <Words>1031</Words>
  <Application>Microsoft Macintosh PowerPoint</Application>
  <PresentationFormat>Widescreen</PresentationFormat>
  <Paragraphs>103</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ArialMT</vt:lpstr>
      <vt:lpstr>Calibri</vt:lpstr>
      <vt:lpstr>Helvetica</vt:lpstr>
      <vt:lpstr>Tw Cen MT</vt:lpstr>
      <vt:lpstr>Droplet</vt:lpstr>
      <vt:lpstr>                 Two sides of the same coin. Health damage from turbine oils in offshore workers and flight crew. How to investigate those who are injured? International consensus on assessment of health damage</vt:lpstr>
      <vt:lpstr>PowerPoint Presentation</vt:lpstr>
      <vt:lpstr>Two sides of the same coin</vt:lpstr>
      <vt:lpstr>Seals Minimise leakage</vt:lpstr>
      <vt:lpstr>PowerPoint Presentation</vt:lpstr>
      <vt:lpstr>Why is a narrative review of bleed air exposures and fume events and medical protocol necessary?</vt:lpstr>
      <vt:lpstr>PowerPoint Presentation</vt:lpstr>
      <vt:lpstr>Crew</vt:lpstr>
      <vt:lpstr>PowerPoint Presentation</vt:lpstr>
      <vt:lpstr>Who are we ? </vt:lpstr>
      <vt:lpstr>Why is this different? 1/2</vt:lpstr>
      <vt:lpstr>Why is this different? 2/2</vt:lpstr>
      <vt:lpstr>What is happening to people ?</vt:lpstr>
      <vt:lpstr>DIFFUSE ENCEPHALOPATHY   NON SPECIFIC PROTEAN NOT CLEAR  Localising Pattern Recognizable As A Syndrome DIFFUSE NEUROLOGICAL SYNDROME  (Aerotoxic Syndrome)</vt:lpstr>
      <vt:lpstr> </vt:lpstr>
      <vt:lpstr>Dose </vt:lpstr>
      <vt:lpstr>Ultrafine Particles</vt:lpstr>
      <vt:lpstr>Whats coming?</vt:lpstr>
      <vt:lpstr>PowerPoint Presentation</vt:lpstr>
      <vt:lpstr>Further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Two sides of the same coin. Health damage from turbine oils in offshore workers and flight crew. How to investigate those who are injured? International consensus on assessment of health damage</dc:title>
  <dc:creator>Susan Michaelis</dc:creator>
  <cp:lastModifiedBy>Susan Michaelis</cp:lastModifiedBy>
  <cp:revision>11</cp:revision>
  <dcterms:created xsi:type="dcterms:W3CDTF">2023-09-04T08:09:25Z</dcterms:created>
  <dcterms:modified xsi:type="dcterms:W3CDTF">2023-09-05T19:56:12Z</dcterms:modified>
</cp:coreProperties>
</file>